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3004800" cy="9753600"/>
  <p:notesSz cx="6858000" cy="9144000"/>
  <p:embeddedFontLst>
    <p:embeddedFont>
      <p:font typeface="Helvetica Neue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g9H623oqvlNdRfSVq9TyFPZBlL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1" autoAdjust="0"/>
    <p:restoredTop sz="94660"/>
  </p:normalViewPr>
  <p:slideViewPr>
    <p:cSldViewPr snapToGrid="0">
      <p:cViewPr varScale="1">
        <p:scale>
          <a:sx n="92" d="100"/>
          <a:sy n="92" d="100"/>
        </p:scale>
        <p:origin x="9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971a2155e3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g1971a2155e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87a1623683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g187a162368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fc0201729a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g1fc020172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0153d2af8e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g20153d2af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c0201729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c0201729a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fc0201729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fc0201729a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0153d2af8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0153d2af8e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Если остались еще вопросы </a:t>
            </a:r>
            <a:endParaRPr/>
          </a:p>
        </p:txBody>
      </p:sp>
      <p:sp>
        <p:nvSpPr>
          <p:cNvPr id="245" name="Google Shape;2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0153d2af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0153d2af8e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0153d2af8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0153d2af8e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Почему эта тема важна для эксперта? Опираясь на какой свой личный опыт эксперт может рассказывать эту тему </a:t>
            </a: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0153d2af8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0153d2af8e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0153d2af8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0153d2af8e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153d2af8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153d2af8e_0_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153d2af8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153d2af8e_0_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0153d2af8e_0_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20153d2af8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0153d2af8e_0_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3" name="Google Shape;313;g20153d2af8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00f4c70240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Если остались еще вопросы </a:t>
            </a:r>
            <a:endParaRPr/>
          </a:p>
        </p:txBody>
      </p:sp>
      <p:sp>
        <p:nvSpPr>
          <p:cNvPr id="320" name="Google Shape;320;g200f4c7024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7b43587541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17b435875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76e8bf254d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не знаю пока уровень собравшихся людей</a:t>
            </a:r>
            <a:br>
              <a:rPr lang="en-US"/>
            </a:br>
            <a:r>
              <a:rPr lang="en-US"/>
              <a:t>возможно, вещи, которые будут обсуждаться сегодня, для кого то - обыденность, но мы обязаны их проговорить, чтобы приступить к намного более сложным техникам. но я надеюсь, что каждый сможет сегодня положить что-то новое и полезное в копилку своих знаний</a:t>
            </a:r>
            <a:endParaRPr/>
          </a:p>
        </p:txBody>
      </p:sp>
      <p:sp>
        <p:nvSpPr>
          <p:cNvPr id="129" name="Google Shape;129;g176e8bf254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fa3157d645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Вопросы могут быть после каждого блока с теорией  и практикой</a:t>
            </a:r>
            <a:endParaRPr/>
          </a:p>
        </p:txBody>
      </p:sp>
      <p:sp>
        <p:nvSpPr>
          <p:cNvPr id="137" name="Google Shape;137;g1fa3157d64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попробуем ответить на вопрос “___?” Какую задачу собираемся решить? 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faf4f0fc2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g1faf4f0fc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971a2155e3_0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g1971a2155e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971a2155e3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g1971a2155e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и подзаголовок" type="title">
  <p:cSld name="TITLE">
    <p:bg>
      <p:bgPr>
        <a:solidFill>
          <a:srgbClr val="22222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12;p12"/>
          <p:cNvCxnSpPr/>
          <p:nvPr/>
        </p:nvCxnSpPr>
        <p:spPr>
          <a:xfrm rot="10800000" flipH="1">
            <a:off x="406400" y="6140894"/>
            <a:ext cx="12192000" cy="263"/>
          </a:xfrm>
          <a:prstGeom prst="straightConnector1">
            <a:avLst/>
          </a:prstGeom>
          <a:noFill/>
          <a:ln w="38100" cap="flat" cmpd="sng">
            <a:solidFill>
              <a:srgbClr val="A6AAA9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3" name="Google Shape;13;p12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0"/>
              <a:buFont typeface="Arial"/>
              <a:buNone/>
              <a:defRPr sz="17000"/>
            </a:lvl1pPr>
            <a:lvl2pPr lvl="1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body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sldNum" idx="12"/>
          </p:nvPr>
        </p:nvSpPr>
        <p:spPr>
          <a:xfrm>
            <a:off x="11777635" y="9197950"/>
            <a:ext cx="8109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" name="Google Shape;16;p12" descr="thinknetica_transparent_white_with_sloga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5900" y="9272363"/>
            <a:ext cx="1713807" cy="308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Фото - вертикально">
  <p:cSld name="Фото - вертикально">
    <p:bg>
      <p:bgPr>
        <a:solidFill>
          <a:srgbClr val="22222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20"/>
          <p:cNvCxnSpPr/>
          <p:nvPr/>
        </p:nvCxnSpPr>
        <p:spPr>
          <a:xfrm rot="10800000" flipH="1">
            <a:off x="5892800" y="6141012"/>
            <a:ext cx="6705600" cy="145"/>
          </a:xfrm>
          <a:prstGeom prst="straightConnector1">
            <a:avLst/>
          </a:prstGeom>
          <a:noFill/>
          <a:ln w="38100" cap="flat" cmpd="sng">
            <a:solidFill>
              <a:srgbClr val="A6AAA9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9" name="Google Shape;69;p20"/>
          <p:cNvSpPr>
            <a:spLocks noGrp="1"/>
          </p:cNvSpPr>
          <p:nvPr>
            <p:ph type="pic" idx="2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0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0"/>
              <a:buFont typeface="Arial"/>
              <a:buNone/>
              <a:defRPr sz="17000"/>
            </a:lvl1pPr>
            <a:lvl2pPr lvl="1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body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pic>
        <p:nvPicPr>
          <p:cNvPr id="72" name="Google Shape;72;p20" descr="thinknetica_transparent_white_with_sloga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5900" y="9272363"/>
            <a:ext cx="1713807" cy="30848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12194440" y="9194800"/>
            <a:ext cx="4068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ункты, дополн.">
  <p:cSld name="Заголовок и пункты, дополн.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body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2pPr>
            <a:lvl3pPr marL="1371600" lvl="2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3pPr>
            <a:lvl4pPr marL="1828800" lvl="3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4pPr>
            <a:lvl5pPr marL="2286000" lvl="4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5pPr>
            <a:lvl6pPr marL="2743200" lvl="5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body" idx="2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1pPr>
            <a:lvl2pPr marL="914400" lvl="1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2pPr>
            <a:lvl3pPr marL="1371600" lvl="2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3pPr>
            <a:lvl4pPr marL="1828800" lvl="3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4pPr>
            <a:lvl5pPr marL="2286000" lvl="4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5pPr>
            <a:lvl6pPr marL="2743200" lvl="5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sldNum" idx="12"/>
          </p:nvPr>
        </p:nvSpPr>
        <p:spPr>
          <a:xfrm>
            <a:off x="11894229" y="9194800"/>
            <a:ext cx="6993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Фото - 3 шт.">
  <p:cSld name="Фото - 3 шт.">
    <p:bg>
      <p:bgPr>
        <a:solidFill>
          <a:srgbClr val="22222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3"/>
          <p:cNvSpPr>
            <a:spLocks noGrp="1"/>
          </p:cNvSpPr>
          <p:nvPr>
            <p:ph type="pic" idx="2"/>
          </p:nvPr>
        </p:nvSpPr>
        <p:spPr>
          <a:xfrm>
            <a:off x="5463161" y="-90805"/>
            <a:ext cx="8585201" cy="5043805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23"/>
          <p:cNvSpPr>
            <a:spLocks noGrp="1"/>
          </p:cNvSpPr>
          <p:nvPr>
            <p:ph type="pic" idx="3"/>
          </p:nvPr>
        </p:nvSpPr>
        <p:spPr>
          <a:xfrm>
            <a:off x="5918717" y="4660900"/>
            <a:ext cx="7669766" cy="52197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3"/>
          <p:cNvSpPr>
            <a:spLocks noGrp="1"/>
          </p:cNvSpPr>
          <p:nvPr>
            <p:ph type="pic" idx="4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11894229" y="9194800"/>
            <a:ext cx="699300" cy="398100"/>
          </a:xfrm>
          <a:prstGeom prst="rect">
            <a:avLst/>
          </a:prstGeom>
          <a:noFill/>
          <a:ln>
            <a:noFill/>
          </a:ln>
          <a:effectLst>
            <a:outerShdw blurRad="63500" dist="25400" dir="5400000" rotWithShape="0">
              <a:srgbClr val="000000">
                <a:alpha val="47843"/>
              </a:srgbClr>
            </a:outerShdw>
          </a:effectLst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" name="Google Shape;84;p23" descr="thinknetica_transparent_white_with_sloga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5900" y="9272363"/>
            <a:ext cx="1713807" cy="308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Цитата">
  <p:cSld name="Цитата 2">
    <p:bg>
      <p:bgPr>
        <a:solidFill>
          <a:schemeClr val="accen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body" idx="1"/>
          </p:nvPr>
        </p:nvSpPr>
        <p:spPr>
          <a:xfrm>
            <a:off x="5892800" y="2641600"/>
            <a:ext cx="6705600" cy="370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400"/>
              <a:buFont typeface="Arial"/>
              <a:buNone/>
              <a:defRPr sz="94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2pPr>
            <a:lvl3pPr marL="1371600" lvl="2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3pPr>
            <a:lvl4pPr marL="1828800" lvl="3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4pPr>
            <a:lvl5pPr marL="2286000" lvl="4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5pPr>
            <a:lvl6pPr marL="2743200" lvl="5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sp>
        <p:nvSpPr>
          <p:cNvPr id="87" name="Google Shape;87;p24"/>
          <p:cNvSpPr>
            <a:spLocks noGrp="1"/>
          </p:cNvSpPr>
          <p:nvPr>
            <p:ph type="pic" idx="2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4"/>
          <p:cNvSpPr txBox="1">
            <a:spLocks noGrp="1"/>
          </p:cNvSpPr>
          <p:nvPr>
            <p:ph type="body" idx="3"/>
          </p:nvPr>
        </p:nvSpPr>
        <p:spPr>
          <a:xfrm>
            <a:off x="5892800" y="7725833"/>
            <a:ext cx="6705600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6000"/>
              <a:buFont typeface="Arial"/>
              <a:buNone/>
              <a:defRPr sz="6000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2pPr>
            <a:lvl3pPr marL="1371600" lvl="2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3pPr>
            <a:lvl4pPr marL="1828800" lvl="3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4pPr>
            <a:lvl5pPr marL="2286000" lvl="4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5pPr>
            <a:lvl6pPr marL="2743200" lvl="5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sldNum" idx="12"/>
          </p:nvPr>
        </p:nvSpPr>
        <p:spPr>
          <a:xfrm>
            <a:off x="11894229" y="9194800"/>
            <a:ext cx="699300" cy="398100"/>
          </a:xfrm>
          <a:prstGeom prst="rect">
            <a:avLst/>
          </a:prstGeom>
          <a:noFill/>
          <a:ln>
            <a:noFill/>
          </a:ln>
          <a:effectLst>
            <a:outerShdw blurRad="63500" dist="25400" dir="5400000" rotWithShape="0">
              <a:srgbClr val="000000">
                <a:alpha val="47843"/>
              </a:srgbClr>
            </a:outerShdw>
          </a:effectLst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0" name="Google Shape;90;p24" descr="thinknetica_transparent_white_with_sloga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5900" y="9272363"/>
            <a:ext cx="1713807" cy="308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Фото">
  <p:cSld name="Фото">
    <p:bg>
      <p:bgPr>
        <a:solidFill>
          <a:srgbClr val="22222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>
            <a:spLocks noGrp="1"/>
          </p:cNvSpPr>
          <p:nvPr>
            <p:ph type="pic" idx="2"/>
          </p:nvPr>
        </p:nvSpPr>
        <p:spPr>
          <a:xfrm>
            <a:off x="-914400" y="-12700"/>
            <a:ext cx="14814644" cy="97790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5"/>
          <p:cNvSpPr txBox="1">
            <a:spLocks noGrp="1"/>
          </p:cNvSpPr>
          <p:nvPr>
            <p:ph type="sldNum" idx="12"/>
          </p:nvPr>
        </p:nvSpPr>
        <p:spPr>
          <a:xfrm>
            <a:off x="11894229" y="9194800"/>
            <a:ext cx="699300" cy="398100"/>
          </a:xfrm>
          <a:prstGeom prst="rect">
            <a:avLst/>
          </a:prstGeom>
          <a:noFill/>
          <a:ln>
            <a:noFill/>
          </a:ln>
          <a:effectLst>
            <a:outerShdw blurRad="63500" dist="25400" dir="5400000" rotWithShape="0">
              <a:srgbClr val="000000">
                <a:alpha val="47843"/>
              </a:srgbClr>
            </a:outerShdw>
          </a:effectLst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" name="Google Shape;94;p25" descr="thinknetica_transparent_white_with_sloga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5900" y="9272363"/>
            <a:ext cx="1713807" cy="308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устой">
  <p:cSld name="Пустой">
    <p:bg>
      <p:bgPr>
        <a:solidFill>
          <a:srgbClr val="22222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>
            <a:spLocks noGrp="1"/>
          </p:cNvSpPr>
          <p:nvPr>
            <p:ph type="sldNum" idx="12"/>
          </p:nvPr>
        </p:nvSpPr>
        <p:spPr>
          <a:xfrm>
            <a:off x="11894229" y="9194800"/>
            <a:ext cx="6993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26" descr="thinknetica_transparent_white_with_sloga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5900" y="9272363"/>
            <a:ext cx="1713807" cy="308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устой">
  <p:cSld name="Пустой 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7" descr="thinknetica_transparent_grey_with_sloga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5900" y="9271000"/>
            <a:ext cx="1778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7"/>
          <p:cNvSpPr txBox="1">
            <a:spLocks noGrp="1"/>
          </p:cNvSpPr>
          <p:nvPr>
            <p:ph type="sldNum" idx="12"/>
          </p:nvPr>
        </p:nvSpPr>
        <p:spPr>
          <a:xfrm>
            <a:off x="11894229" y="9194800"/>
            <a:ext cx="6993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- вверху">
  <p:cSld name="Заголовок - вверху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>
            <a:spLocks noGrp="1"/>
          </p:cNvSpPr>
          <p:nvPr>
            <p:ph type="body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2pPr>
            <a:lvl3pPr marL="1371600" lvl="2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3pPr>
            <a:lvl4pPr marL="1828800" lvl="3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4pPr>
            <a:lvl5pPr marL="2286000" lvl="4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5pPr>
            <a:lvl6pPr marL="2743200" lvl="5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sldNum" idx="12"/>
          </p:nvPr>
        </p:nvSpPr>
        <p:spPr>
          <a:xfrm>
            <a:off x="11894229" y="9194800"/>
            <a:ext cx="6993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72">
          <p15:clr>
            <a:srgbClr val="FA7B17"/>
          </p15:clr>
        </p15:guide>
        <p15:guide id="2" pos="4096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ункты">
  <p:cSld name="Пункты">
    <p:bg>
      <p:bgPr>
        <a:solidFill>
          <a:srgbClr val="22222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15"/>
          <p:cNvCxnSpPr/>
          <p:nvPr/>
        </p:nvCxnSpPr>
        <p:spPr>
          <a:xfrm rot="10800000" flipH="1">
            <a:off x="406400" y="993160"/>
            <a:ext cx="12192000" cy="263"/>
          </a:xfrm>
          <a:prstGeom prst="straightConnector1">
            <a:avLst/>
          </a:prstGeom>
          <a:noFill/>
          <a:ln w="25400" cap="flat" cmpd="sng">
            <a:solidFill>
              <a:srgbClr val="A6AAA9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3" name="Google Shape;23;p15"/>
          <p:cNvSpPr txBox="1">
            <a:spLocks noGrp="1"/>
          </p:cNvSpPr>
          <p:nvPr>
            <p:ph type="body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2pPr>
            <a:lvl3pPr marL="1371600" lvl="2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3pPr>
            <a:lvl4pPr marL="1828800" lvl="3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4pPr>
            <a:lvl5pPr marL="2286000" lvl="4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5pPr>
            <a:lvl6pPr marL="2743200" lvl="5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body" idx="2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1pPr>
            <a:lvl2pPr marL="914400" lvl="1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2pPr>
            <a:lvl3pPr marL="1371600" lvl="2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3pPr>
            <a:lvl4pPr marL="1828800" lvl="3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4pPr>
            <a:lvl5pPr marL="2286000" lvl="4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5pPr>
            <a:lvl6pPr marL="2743200" lvl="5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pic>
        <p:nvPicPr>
          <p:cNvPr id="25" name="Google Shape;25;p15" descr="thinknetica_transparent_white_with_sloga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5900" y="9272363"/>
            <a:ext cx="1713807" cy="30848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11894229" y="9194800"/>
            <a:ext cx="6993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Цитата">
  <p:cSld name="Цитата">
    <p:bg>
      <p:bgPr>
        <a:solidFill>
          <a:srgbClr val="22222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17"/>
          <p:cNvCxnSpPr/>
          <p:nvPr/>
        </p:nvCxnSpPr>
        <p:spPr>
          <a:xfrm rot="10800000" flipH="1">
            <a:off x="406400" y="993160"/>
            <a:ext cx="12192000" cy="263"/>
          </a:xfrm>
          <a:prstGeom prst="straightConnector1">
            <a:avLst/>
          </a:prstGeom>
          <a:noFill/>
          <a:ln w="25400" cap="flat" cmpd="sng">
            <a:solidFill>
              <a:srgbClr val="A6AAA9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9" name="Google Shape;29;p17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1"/>
          </p:nvPr>
        </p:nvSpPr>
        <p:spPr>
          <a:xfrm>
            <a:off x="889000" y="2908300"/>
            <a:ext cx="11226800" cy="2593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400"/>
              <a:buFont typeface="Arial"/>
              <a:buNone/>
              <a:defRPr sz="94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2pPr>
            <a:lvl3pPr marL="1371600" lvl="2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3pPr>
            <a:lvl4pPr marL="1828800" lvl="3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4pPr>
            <a:lvl5pPr marL="2286000" lvl="4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5pPr>
            <a:lvl6pPr marL="2743200" lvl="5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2"/>
          </p:nvPr>
        </p:nvSpPr>
        <p:spPr>
          <a:xfrm>
            <a:off x="406400" y="7789333"/>
            <a:ext cx="12192000" cy="9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457200" lvl="0" indent="-2286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2pPr>
            <a:lvl3pPr marL="1371600" lvl="2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3pPr>
            <a:lvl4pPr marL="1828800" lvl="3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4pPr>
            <a:lvl5pPr marL="2286000" lvl="4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5pPr>
            <a:lvl6pPr marL="2743200" lvl="5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2pPr>
            <a:lvl3pPr marL="1371600" lvl="2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3pPr>
            <a:lvl4pPr marL="1828800" lvl="3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4pPr>
            <a:lvl5pPr marL="2286000" lvl="4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5pPr>
            <a:lvl6pPr marL="2743200" lvl="5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sldNum" idx="12"/>
          </p:nvPr>
        </p:nvSpPr>
        <p:spPr>
          <a:xfrm>
            <a:off x="11894229" y="9194800"/>
            <a:ext cx="6993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" name="Google Shape;34;p17" descr="thinknetica_transparent_white_with_sloga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5900" y="9272363"/>
            <a:ext cx="1713807" cy="308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- по центру">
  <p:cSld name="Заголовок - по центру">
    <p:bg>
      <p:bgPr>
        <a:solidFill>
          <a:srgbClr val="22222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0"/>
              <a:buFont typeface="Arial"/>
              <a:buNone/>
              <a:defRPr sz="17000"/>
            </a:lvl1pPr>
            <a:lvl2pPr lvl="1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37" name="Google Shape;37;p16" descr="thinknetica_transparent_white_with_sloga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5900" y="9272363"/>
            <a:ext cx="1713807" cy="30848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6"/>
          <p:cNvSpPr txBox="1">
            <a:spLocks noGrp="1"/>
          </p:cNvSpPr>
          <p:nvPr>
            <p:ph type="sldNum" idx="12"/>
          </p:nvPr>
        </p:nvSpPr>
        <p:spPr>
          <a:xfrm>
            <a:off x="11511092" y="9194800"/>
            <a:ext cx="10902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и пункты" type="tx">
  <p:cSld name="TITLE_AND_BODY">
    <p:bg>
      <p:bgPr>
        <a:solidFill>
          <a:srgbClr val="22222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13"/>
          <p:cNvCxnSpPr/>
          <p:nvPr/>
        </p:nvCxnSpPr>
        <p:spPr>
          <a:xfrm rot="10800000" flipH="1">
            <a:off x="406400" y="993160"/>
            <a:ext cx="12192000" cy="263"/>
          </a:xfrm>
          <a:prstGeom prst="straightConnector1">
            <a:avLst/>
          </a:prstGeom>
          <a:noFill/>
          <a:ln w="25400" cap="flat" cmpd="sng">
            <a:solidFill>
              <a:srgbClr val="A6AAA9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1" name="Google Shape;41;p13"/>
          <p:cNvSpPr txBox="1">
            <a:spLocks noGrp="1"/>
          </p:cNvSpPr>
          <p:nvPr>
            <p:ph type="body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2pPr>
            <a:lvl3pPr marL="1371600" lvl="2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3pPr>
            <a:lvl4pPr marL="1828800" lvl="3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4pPr>
            <a:lvl5pPr marL="2286000" lvl="4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5pPr>
            <a:lvl6pPr marL="2743200" lvl="5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1pPr>
            <a:lvl2pPr marL="914400" lvl="1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2pPr>
            <a:lvl3pPr marL="1371600" lvl="2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3pPr>
            <a:lvl4pPr marL="1828800" lvl="3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4pPr>
            <a:lvl5pPr marL="2286000" lvl="4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5pPr>
            <a:lvl6pPr marL="2743200" lvl="5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pic>
        <p:nvPicPr>
          <p:cNvPr id="44" name="Google Shape;44;p13" descr="thinknetica_transparent_white_with_sloga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5900" y="9272363"/>
            <a:ext cx="1713807" cy="30848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3"/>
          <p:cNvSpPr txBox="1">
            <a:spLocks noGrp="1"/>
          </p:cNvSpPr>
          <p:nvPr>
            <p:ph type="sldNum" idx="12"/>
          </p:nvPr>
        </p:nvSpPr>
        <p:spPr>
          <a:xfrm>
            <a:off x="11894229" y="9194800"/>
            <a:ext cx="6993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, пункты и фото">
  <p:cSld name="Заголовок, пункты и фото">
    <p:bg>
      <p:bgPr>
        <a:solidFill>
          <a:srgbClr val="222222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14"/>
          <p:cNvCxnSpPr/>
          <p:nvPr/>
        </p:nvCxnSpPr>
        <p:spPr>
          <a:xfrm rot="10800000" flipH="1">
            <a:off x="406400" y="993160"/>
            <a:ext cx="12192000" cy="263"/>
          </a:xfrm>
          <a:prstGeom prst="straightConnector1">
            <a:avLst/>
          </a:prstGeom>
          <a:noFill/>
          <a:ln w="25400" cap="flat" cmpd="sng">
            <a:solidFill>
              <a:srgbClr val="A6AAA9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8" name="Google Shape;48;p14"/>
          <p:cNvSpPr txBox="1">
            <a:spLocks noGrp="1"/>
          </p:cNvSpPr>
          <p:nvPr>
            <p:ph type="body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2pPr>
            <a:lvl3pPr marL="1371600" lvl="2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3pPr>
            <a:lvl4pPr marL="1828800" lvl="3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4pPr>
            <a:lvl5pPr marL="2286000" lvl="4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5pPr>
            <a:lvl6pPr marL="2743200" lvl="5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>
            <a:spLocks noGrp="1"/>
          </p:cNvSpPr>
          <p:nvPr>
            <p:ph type="pic" idx="2"/>
          </p:nvPr>
        </p:nvSpPr>
        <p:spPr>
          <a:xfrm>
            <a:off x="6665377" y="1219200"/>
            <a:ext cx="7445457" cy="82169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3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41529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▸"/>
              <a:defRPr sz="2800"/>
            </a:lvl1pPr>
            <a:lvl2pPr marL="914400" lvl="1" indent="-41529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▸"/>
              <a:defRPr sz="2800"/>
            </a:lvl2pPr>
            <a:lvl3pPr marL="1371600" lvl="2" indent="-415289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▸"/>
              <a:defRPr sz="2800"/>
            </a:lvl3pPr>
            <a:lvl4pPr marL="1828800" lvl="3" indent="-415289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▸"/>
              <a:defRPr sz="2800"/>
            </a:lvl4pPr>
            <a:lvl5pPr marL="2286000" lvl="4" indent="-415289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▸"/>
              <a:defRPr sz="2800"/>
            </a:lvl5pPr>
            <a:lvl6pPr marL="2743200" lvl="5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pic>
        <p:nvPicPr>
          <p:cNvPr id="52" name="Google Shape;52;p14" descr="thinknetica_transparent_white_with_sloga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5900" y="9272363"/>
            <a:ext cx="1713807" cy="308486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11894229" y="9194800"/>
            <a:ext cx="699300" cy="398100"/>
          </a:xfrm>
          <a:prstGeom prst="rect">
            <a:avLst/>
          </a:prstGeom>
          <a:noFill/>
          <a:ln>
            <a:noFill/>
          </a:ln>
          <a:effectLst>
            <a:outerShdw blurRad="63500" dist="25400" dir="5400000" rotWithShape="0">
              <a:srgbClr val="000000">
                <a:alpha val="47843"/>
              </a:srgbClr>
            </a:outerShdw>
          </a:effectLst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Фото - горизонтально">
  <p:cSld name="Фото - горизонтально">
    <p:bg>
      <p:bgPr>
        <a:solidFill>
          <a:srgbClr val="222222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>
            <a:spLocks noGrp="1"/>
          </p:cNvSpPr>
          <p:nvPr>
            <p:ph type="pic" idx="2"/>
          </p:nvPr>
        </p:nvSpPr>
        <p:spPr>
          <a:xfrm>
            <a:off x="-914400" y="-12700"/>
            <a:ext cx="14814644" cy="9779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56" name="Google Shape;56;p18"/>
          <p:cNvCxnSpPr/>
          <p:nvPr/>
        </p:nvCxnSpPr>
        <p:spPr>
          <a:xfrm rot="10800000" flipH="1">
            <a:off x="406400" y="6140894"/>
            <a:ext cx="12192000" cy="263"/>
          </a:xfrm>
          <a:prstGeom prst="straightConnector1">
            <a:avLst/>
          </a:prstGeom>
          <a:noFill/>
          <a:ln w="38100" cap="flat" cmpd="sng">
            <a:solidFill>
              <a:srgbClr val="A6AAA9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57" name="Google Shape;57;p18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0"/>
              <a:buFont typeface="Arial"/>
              <a:buNone/>
              <a:defRPr sz="17000"/>
            </a:lvl1pPr>
            <a:lvl2pPr lvl="1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body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sldNum" idx="12"/>
          </p:nvPr>
        </p:nvSpPr>
        <p:spPr>
          <a:xfrm>
            <a:off x="12194440" y="9194800"/>
            <a:ext cx="406800" cy="398100"/>
          </a:xfrm>
          <a:prstGeom prst="rect">
            <a:avLst/>
          </a:prstGeom>
          <a:noFill/>
          <a:ln>
            <a:noFill/>
          </a:ln>
          <a:effectLst>
            <a:outerShdw blurRad="63500" dist="25400" dir="5400000" rotWithShape="0">
              <a:srgbClr val="000000">
                <a:alpha val="47843"/>
              </a:srgbClr>
            </a:outerShdw>
          </a:effectLst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18" descr="thinknetica_transparent_white_with_sloga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5900" y="9272363"/>
            <a:ext cx="1713807" cy="308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и подзаголовок">
  <p:cSld name="Заголовок и подзаголовок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9"/>
          <p:cNvCxnSpPr/>
          <p:nvPr/>
        </p:nvCxnSpPr>
        <p:spPr>
          <a:xfrm rot="10800000" flipH="1">
            <a:off x="406400" y="6140894"/>
            <a:ext cx="12192000" cy="263"/>
          </a:xfrm>
          <a:prstGeom prst="straightConnector1">
            <a:avLst/>
          </a:prstGeom>
          <a:noFill/>
          <a:ln w="38100" cap="flat" cmpd="sng">
            <a:solidFill>
              <a:srgbClr val="A6AAA9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3" name="Google Shape;63;p19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0"/>
              <a:buFont typeface="Arial"/>
              <a:buNone/>
              <a:defRPr sz="17000"/>
            </a:lvl1pPr>
            <a:lvl2pPr lvl="1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rial"/>
              <a:buNone/>
              <a:defRPr sz="54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4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5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sldNum" idx="12"/>
          </p:nvPr>
        </p:nvSpPr>
        <p:spPr>
          <a:xfrm>
            <a:off x="11735966" y="9194800"/>
            <a:ext cx="8328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" name="Google Shape;66;p19" descr="thinknetica_transparent_grey_with_sloga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5900" y="9271000"/>
            <a:ext cx="17780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1"/>
          <p:cNvCxnSpPr/>
          <p:nvPr/>
        </p:nvCxnSpPr>
        <p:spPr>
          <a:xfrm rot="10800000" flipH="1">
            <a:off x="406400" y="993160"/>
            <a:ext cx="12192000" cy="263"/>
          </a:xfrm>
          <a:prstGeom prst="straightConnector1">
            <a:avLst/>
          </a:prstGeom>
          <a:noFill/>
          <a:ln w="25400" cap="flat" cmpd="sng">
            <a:solidFill>
              <a:srgbClr val="A6AAA9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" name="Google Shape;7;p11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p11" descr="thinknetica_transparent_grey_with_slogan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15900" y="9271000"/>
            <a:ext cx="1778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1"/>
          <p:cNvSpPr txBox="1">
            <a:spLocks noGrp="1"/>
          </p:cNvSpPr>
          <p:nvPr>
            <p:ph type="sldNum" idx="12"/>
          </p:nvPr>
        </p:nvSpPr>
        <p:spPr>
          <a:xfrm>
            <a:off x="11894229" y="9194800"/>
            <a:ext cx="6993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10" name="Google Shape;10;p11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455294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455294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455294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455294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455295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455295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455295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455295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455295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nknetica/mk_django_admi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youtube.com/watch?v=5tJdO0bkb3A" TargetMode="External"/><Relationship Id="rId5" Type="http://schemas.openxmlformats.org/officeDocument/2006/relationships/hyperlink" Target="https://youtu.be/HJfPkbzcCJQ" TargetMode="External"/><Relationship Id="rId4" Type="http://schemas.openxmlformats.org/officeDocument/2006/relationships/hyperlink" Target="https://youtu.be/G63NLjmCjtc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>
            <a:spLocks noGrp="1"/>
          </p:cNvSpPr>
          <p:nvPr>
            <p:ph type="ctrTitle" idx="4294967295"/>
          </p:nvPr>
        </p:nvSpPr>
        <p:spPr>
          <a:xfrm>
            <a:off x="718275" y="3251200"/>
            <a:ext cx="12008100" cy="20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</a:pPr>
            <a:r>
              <a:rPr lang="en-US" sz="5400"/>
              <a:t>Скрытые возможности Django Admin</a:t>
            </a:r>
            <a:endParaRPr sz="5400"/>
          </a:p>
          <a:p>
            <a:pPr marL="0" marR="0" lvl="0" indent="0" algn="r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chemeClr val="accent1"/>
              </a:buClr>
              <a:buSzPts val="6000"/>
              <a:buFont typeface="Arial"/>
              <a:buNone/>
            </a:pPr>
            <a:r>
              <a:rPr lang="en-US" sz="3677"/>
              <a:t>о которых вы еще, возможно, не знали</a:t>
            </a:r>
            <a:endParaRPr sz="3677"/>
          </a:p>
        </p:txBody>
      </p:sp>
      <p:sp>
        <p:nvSpPr>
          <p:cNvPr id="106" name="Google Shape;106;p1"/>
          <p:cNvSpPr txBox="1">
            <a:spLocks noGrp="1"/>
          </p:cNvSpPr>
          <p:nvPr>
            <p:ph type="subTitle" idx="4294967295"/>
          </p:nvPr>
        </p:nvSpPr>
        <p:spPr>
          <a:xfrm>
            <a:off x="406400" y="5472975"/>
            <a:ext cx="12192000" cy="18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203200" marR="203200" lvl="0" indent="0" algn="l" rtl="0">
              <a:lnSpc>
                <a:spcPct val="106250"/>
              </a:lnSpc>
              <a:spcBef>
                <a:spcPts val="1600"/>
              </a:spcBef>
              <a:spcAft>
                <a:spcPts val="900"/>
              </a:spcAft>
              <a:buClr>
                <a:srgbClr val="38A3D5"/>
              </a:buClr>
              <a:buSzPts val="3570"/>
              <a:buFont typeface="Avenir"/>
              <a:buNone/>
            </a:pPr>
            <a:r>
              <a:rPr lang="en-US" sz="4300" b="1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rPr>
              <a:t>мастер-класс с </a:t>
            </a:r>
            <a:r>
              <a:rPr lang="en-US" sz="4300" b="1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rPr>
              <a:t>Максимом Даниловым</a:t>
            </a:r>
            <a:r>
              <a:rPr lang="en-US" sz="4300" b="1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5600" b="0" i="0" u="none" strike="noStrike" cap="none">
              <a:solidFill>
                <a:srgbClr val="A6AA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 txBox="1">
            <a:spLocks noGrp="1"/>
          </p:cNvSpPr>
          <p:nvPr>
            <p:ph type="sldNum" idx="12"/>
          </p:nvPr>
        </p:nvSpPr>
        <p:spPr>
          <a:xfrm>
            <a:off x="12328038" y="9197949"/>
            <a:ext cx="2607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</a:pPr>
            <a:fld id="{00000000-1234-1234-1234-123412341234}" type="slidenum">
              <a:rPr lang="en-US" sz="2400">
                <a:latin typeface="Arial"/>
                <a:ea typeface="Arial"/>
                <a:cs typeface="Arial"/>
                <a:sym typeface="Arial"/>
              </a:rPr>
              <a:t>1</a:t>
            </a:fld>
            <a:endParaRPr/>
          </a:p>
        </p:txBody>
      </p:sp>
      <p:sp>
        <p:nvSpPr>
          <p:cNvPr id="108" name="Google Shape;108;p1"/>
          <p:cNvSpPr txBox="1"/>
          <p:nvPr/>
        </p:nvSpPr>
        <p:spPr>
          <a:xfrm>
            <a:off x="0" y="0"/>
            <a:ext cx="997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03200" marR="203200" lvl="0" indent="0" algn="l" rtl="0">
              <a:lnSpc>
                <a:spcPct val="106250"/>
              </a:lnSpc>
              <a:spcBef>
                <a:spcPts val="1600"/>
              </a:spcBef>
              <a:spcAft>
                <a:spcPts val="90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7225" y="125850"/>
            <a:ext cx="3125350" cy="31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971a2155e3_0_19"/>
          <p:cNvSpPr txBox="1">
            <a:spLocks noGrp="1"/>
          </p:cNvSpPr>
          <p:nvPr>
            <p:ph type="body" idx="4294967295"/>
          </p:nvPr>
        </p:nvSpPr>
        <p:spPr>
          <a:xfrm>
            <a:off x="406400" y="2629188"/>
            <a:ext cx="12192000" cy="6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70"/>
              <a:buNone/>
            </a:pPr>
            <a:endParaRPr>
              <a:solidFill>
                <a:schemeClr val="lt1"/>
              </a:solidFill>
            </a:endParaRPr>
          </a:p>
          <a:p>
            <a:pPr marL="171450" lvl="0" indent="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70"/>
              <a:buNone/>
            </a:pPr>
            <a:endParaRPr/>
          </a:p>
          <a:p>
            <a:pPr marL="171450" lvl="0" indent="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70"/>
              <a:buNone/>
            </a:pPr>
            <a:endParaRPr/>
          </a:p>
        </p:txBody>
      </p:sp>
      <p:sp>
        <p:nvSpPr>
          <p:cNvPr id="186" name="Google Shape;186;g1971a2155e3_0_19"/>
          <p:cNvSpPr txBox="1">
            <a:spLocks noGrp="1"/>
          </p:cNvSpPr>
          <p:nvPr>
            <p:ph type="sldNum" idx="12"/>
          </p:nvPr>
        </p:nvSpPr>
        <p:spPr>
          <a:xfrm>
            <a:off x="11996276" y="9194800"/>
            <a:ext cx="5973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87" name="Google Shape;187;g1971a2155e3_0_19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37500"/>
              <a:buNone/>
            </a:pPr>
            <a:r>
              <a:rPr lang="en-US" sz="4800"/>
              <a:t>Один сайт с большим количеством администраторов моделей:</a:t>
            </a:r>
            <a:endParaRPr sz="4800"/>
          </a:p>
        </p:txBody>
      </p:sp>
      <p:sp>
        <p:nvSpPr>
          <p:cNvPr id="188" name="Google Shape;188;g1971a2155e3_0_19"/>
          <p:cNvSpPr txBox="1"/>
          <p:nvPr/>
        </p:nvSpPr>
        <p:spPr>
          <a:xfrm>
            <a:off x="406400" y="341925"/>
            <a:ext cx="111759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Пример существующей проблемы</a:t>
            </a:r>
            <a:endParaRPr sz="3000" b="0" i="0" u="none" strike="noStrike" cap="none">
              <a:solidFill>
                <a:srgbClr val="8387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1971a2155e3_0_19"/>
          <p:cNvSpPr txBox="1"/>
          <p:nvPr/>
        </p:nvSpPr>
        <p:spPr>
          <a:xfrm>
            <a:off x="406400" y="2743200"/>
            <a:ext cx="12192000" cy="6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lnSpcReduction="10000"/>
          </a:bodyPr>
          <a:lstStyle/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4800">
                <a:solidFill>
                  <a:schemeClr val="accent1"/>
                </a:solidFill>
              </a:rPr>
              <a:t>sdfgsdfg</a:t>
            </a:r>
            <a:endParaRPr sz="4800"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4800"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4800"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4800"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4800"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4800"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4800"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4800"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4800"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4800"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4800">
              <a:solidFill>
                <a:schemeClr val="accent1"/>
              </a:solidFill>
            </a:endParaRPr>
          </a:p>
          <a:p>
            <a:pPr marL="45720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4000">
                <a:solidFill>
                  <a:schemeClr val="lt1"/>
                </a:solidFill>
              </a:rPr>
              <a:t>стоит сделать это проще:</a:t>
            </a:r>
            <a:endParaRPr sz="4000">
              <a:solidFill>
                <a:schemeClr val="lt1"/>
              </a:solidFill>
            </a:endParaRPr>
          </a:p>
        </p:txBody>
      </p:sp>
      <p:pic>
        <p:nvPicPr>
          <p:cNvPr id="190" name="Google Shape;190;g1971a2155e3_0_19"/>
          <p:cNvPicPr preferRelativeResize="0"/>
          <p:nvPr/>
        </p:nvPicPr>
        <p:blipFill rotWithShape="1">
          <a:blip r:embed="rId3">
            <a:alphaModFix/>
          </a:blip>
          <a:srcRect l="506" t="9142" r="12249" b="16887"/>
          <a:stretch/>
        </p:blipFill>
        <p:spPr>
          <a:xfrm>
            <a:off x="517525" y="2743200"/>
            <a:ext cx="11346025" cy="55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87a1623683_0_15"/>
          <p:cNvSpPr txBox="1">
            <a:spLocks noGrp="1"/>
          </p:cNvSpPr>
          <p:nvPr>
            <p:ph type="body" idx="1"/>
          </p:nvPr>
        </p:nvSpPr>
        <p:spPr>
          <a:xfrm>
            <a:off x="406400" y="457200"/>
            <a:ext cx="111759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000"/>
              <a:t>Права доступа</a:t>
            </a:r>
            <a:endParaRPr sz="3000"/>
          </a:p>
        </p:txBody>
      </p:sp>
      <p:sp>
        <p:nvSpPr>
          <p:cNvPr id="196" name="Google Shape;196;g187a1623683_0_15"/>
          <p:cNvSpPr txBox="1">
            <a:spLocks noGrp="1"/>
          </p:cNvSpPr>
          <p:nvPr>
            <p:ph type="sldNum" idx="12"/>
          </p:nvPr>
        </p:nvSpPr>
        <p:spPr>
          <a:xfrm>
            <a:off x="11894229" y="9194800"/>
            <a:ext cx="6993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97" name="Google Shape;197;g187a1623683_0_15"/>
          <p:cNvSpPr txBox="1">
            <a:spLocks noGrp="1"/>
          </p:cNvSpPr>
          <p:nvPr>
            <p:ph type="title"/>
          </p:nvPr>
        </p:nvSpPr>
        <p:spPr>
          <a:xfrm>
            <a:off x="312884" y="1848200"/>
            <a:ext cx="12192000" cy="11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500" dirty="0" err="1"/>
              <a:t>Множественные</a:t>
            </a:r>
            <a:r>
              <a:rPr lang="en-US" sz="5500" dirty="0"/>
              <a:t> </a:t>
            </a:r>
            <a:r>
              <a:rPr lang="en-US" sz="5500" dirty="0" err="1"/>
              <a:t>сайты</a:t>
            </a:r>
            <a:r>
              <a:rPr lang="en-US" sz="5500" dirty="0"/>
              <a:t> </a:t>
            </a:r>
            <a:r>
              <a:rPr lang="en-US" sz="5500" dirty="0" err="1"/>
              <a:t>администраторов</a:t>
            </a:r>
            <a:r>
              <a:rPr lang="en-US" sz="5500" dirty="0"/>
              <a:t> </a:t>
            </a:r>
            <a:r>
              <a:rPr lang="en-US" sz="5500" dirty="0" err="1"/>
              <a:t>моделей</a:t>
            </a:r>
            <a:r>
              <a:rPr lang="en-US" sz="5500" dirty="0"/>
              <a:t>. </a:t>
            </a:r>
            <a:r>
              <a:rPr lang="en-US" sz="5500" dirty="0" err="1"/>
              <a:t>Доступ</a:t>
            </a:r>
            <a:r>
              <a:rPr lang="en-US" sz="5500" dirty="0"/>
              <a:t>.</a:t>
            </a:r>
            <a:endParaRPr sz="550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5500" dirty="0"/>
          </a:p>
        </p:txBody>
      </p:sp>
      <p:sp>
        <p:nvSpPr>
          <p:cNvPr id="198" name="Google Shape;198;g187a1623683_0_15"/>
          <p:cNvSpPr txBox="1">
            <a:spLocks noGrp="1"/>
          </p:cNvSpPr>
          <p:nvPr>
            <p:ph type="body" idx="2"/>
          </p:nvPr>
        </p:nvSpPr>
        <p:spPr>
          <a:xfrm>
            <a:off x="406400" y="2743200"/>
            <a:ext cx="12192000" cy="61086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en-US"/>
              <a:t>Однако существует другой вариант. Пример:</a:t>
            </a:r>
            <a:endParaRPr/>
          </a:p>
        </p:txBody>
      </p:sp>
      <p:pic>
        <p:nvPicPr>
          <p:cNvPr id="199" name="Google Shape;199;g187a1623683_0_15"/>
          <p:cNvPicPr preferRelativeResize="0"/>
          <p:nvPr/>
        </p:nvPicPr>
        <p:blipFill rotWithShape="1">
          <a:blip r:embed="rId3">
            <a:alphaModFix/>
          </a:blip>
          <a:srcRect l="27857" t="44239" r="40918" b="37857"/>
          <a:stretch/>
        </p:blipFill>
        <p:spPr>
          <a:xfrm>
            <a:off x="312882" y="3248300"/>
            <a:ext cx="12192002" cy="4024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c0201729a_0_0"/>
          <p:cNvSpPr txBox="1">
            <a:spLocks noGrp="1"/>
          </p:cNvSpPr>
          <p:nvPr>
            <p:ph type="body" idx="1"/>
          </p:nvPr>
        </p:nvSpPr>
        <p:spPr>
          <a:xfrm>
            <a:off x="406400" y="457200"/>
            <a:ext cx="111759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000"/>
              <a:t>Ускорение разработки</a:t>
            </a:r>
            <a:endParaRPr sz="3000"/>
          </a:p>
        </p:txBody>
      </p:sp>
      <p:sp>
        <p:nvSpPr>
          <p:cNvPr id="205" name="Google Shape;205;g1fc0201729a_0_0"/>
          <p:cNvSpPr txBox="1">
            <a:spLocks noGrp="1"/>
          </p:cNvSpPr>
          <p:nvPr>
            <p:ph type="sldNum" idx="12"/>
          </p:nvPr>
        </p:nvSpPr>
        <p:spPr>
          <a:xfrm>
            <a:off x="11894229" y="9194800"/>
            <a:ext cx="6993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06" name="Google Shape;206;g1fc0201729a_0_0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11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500"/>
              <a:t>ModelAdmin. Регистрация.</a:t>
            </a:r>
            <a:endParaRPr sz="5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5500"/>
          </a:p>
        </p:txBody>
      </p:sp>
      <p:sp>
        <p:nvSpPr>
          <p:cNvPr id="207" name="Google Shape;207;g1fc0201729a_0_0"/>
          <p:cNvSpPr txBox="1">
            <a:spLocks noGrp="1"/>
          </p:cNvSpPr>
          <p:nvPr>
            <p:ph type="body" idx="2"/>
          </p:nvPr>
        </p:nvSpPr>
        <p:spPr>
          <a:xfrm>
            <a:off x="406400" y="2743200"/>
            <a:ext cx="12192000" cy="61086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en-US"/>
              <a:t>Регистрацию можно автоматизировать. Пример:</a:t>
            </a:r>
            <a:endParaRPr/>
          </a:p>
        </p:txBody>
      </p:sp>
      <p:pic>
        <p:nvPicPr>
          <p:cNvPr id="208" name="Google Shape;208;g1fc0201729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63" y="2576500"/>
            <a:ext cx="8372475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0153d2af8e_0_0"/>
          <p:cNvSpPr txBox="1">
            <a:spLocks noGrp="1"/>
          </p:cNvSpPr>
          <p:nvPr>
            <p:ph type="body" idx="1"/>
          </p:nvPr>
        </p:nvSpPr>
        <p:spPr>
          <a:xfrm>
            <a:off x="406400" y="457200"/>
            <a:ext cx="111759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000"/>
              <a:t>Ускорение разработки</a:t>
            </a:r>
            <a:endParaRPr sz="3000"/>
          </a:p>
        </p:txBody>
      </p:sp>
      <p:sp>
        <p:nvSpPr>
          <p:cNvPr id="214" name="Google Shape;214;g20153d2af8e_0_0"/>
          <p:cNvSpPr txBox="1">
            <a:spLocks noGrp="1"/>
          </p:cNvSpPr>
          <p:nvPr>
            <p:ph type="sldNum" idx="12"/>
          </p:nvPr>
        </p:nvSpPr>
        <p:spPr>
          <a:xfrm>
            <a:off x="11894229" y="9194800"/>
            <a:ext cx="6993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15" name="Google Shape;215;g20153d2af8e_0_0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11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500"/>
              <a:t>ModelAdmin. Отображение.</a:t>
            </a:r>
            <a:endParaRPr sz="5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5500"/>
          </a:p>
        </p:txBody>
      </p:sp>
      <p:sp>
        <p:nvSpPr>
          <p:cNvPr id="216" name="Google Shape;216;g20153d2af8e_0_0"/>
          <p:cNvSpPr txBox="1">
            <a:spLocks noGrp="1"/>
          </p:cNvSpPr>
          <p:nvPr>
            <p:ph type="body" idx="2"/>
          </p:nvPr>
        </p:nvSpPr>
        <p:spPr>
          <a:xfrm>
            <a:off x="406400" y="2514599"/>
            <a:ext cx="12192000" cy="6598227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lnSpcReduction="10000"/>
          </a:bodyPr>
          <a:lstStyle/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</a:rPr>
              <a:t>django.contrib.admin.options</a:t>
            </a:r>
            <a:r>
              <a:rPr lang="en-US" dirty="0">
                <a:solidFill>
                  <a:schemeClr val="lt1"/>
                </a:solidFill>
              </a:rPr>
              <a:t> row 531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en-US" dirty="0" err="1"/>
              <a:t>Порядком</a:t>
            </a:r>
            <a:r>
              <a:rPr lang="en-US" dirty="0"/>
              <a:t> </a:t>
            </a:r>
            <a:r>
              <a:rPr lang="en-US" dirty="0" err="1"/>
              <a:t>приложений</a:t>
            </a:r>
            <a:r>
              <a:rPr lang="en-US" dirty="0"/>
              <a:t> и </a:t>
            </a:r>
            <a:r>
              <a:rPr lang="en-US" dirty="0" err="1"/>
              <a:t>моделей</a:t>
            </a:r>
            <a:r>
              <a:rPr lang="en-US" dirty="0"/>
              <a:t> </a:t>
            </a:r>
            <a:r>
              <a:rPr lang="en-US" dirty="0" err="1"/>
              <a:t>можно</a:t>
            </a:r>
            <a:r>
              <a:rPr lang="en-US" dirty="0"/>
              <a:t> </a:t>
            </a:r>
            <a:r>
              <a:rPr lang="en-US" dirty="0" err="1"/>
              <a:t>управлять</a:t>
            </a:r>
            <a:r>
              <a:rPr lang="en-US" dirty="0"/>
              <a:t>. </a:t>
            </a:r>
            <a:r>
              <a:rPr lang="en-US" dirty="0" err="1"/>
              <a:t>Пример</a:t>
            </a:r>
            <a:r>
              <a:rPr lang="en-US" dirty="0"/>
              <a:t>:</a:t>
            </a:r>
            <a:endParaRPr dirty="0"/>
          </a:p>
        </p:txBody>
      </p:sp>
      <p:pic>
        <p:nvPicPr>
          <p:cNvPr id="217" name="Google Shape;217;g20153d2af8e_0_0"/>
          <p:cNvPicPr preferRelativeResize="0"/>
          <p:nvPr/>
        </p:nvPicPr>
        <p:blipFill rotWithShape="1">
          <a:blip r:embed="rId3">
            <a:alphaModFix/>
          </a:blip>
          <a:srcRect r="14588"/>
          <a:stretch/>
        </p:blipFill>
        <p:spPr>
          <a:xfrm>
            <a:off x="787075" y="3355275"/>
            <a:ext cx="8938816" cy="3918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fc0201729a_0_9"/>
          <p:cNvSpPr txBox="1">
            <a:spLocks noGrp="1"/>
          </p:cNvSpPr>
          <p:nvPr>
            <p:ph type="body" idx="1"/>
          </p:nvPr>
        </p:nvSpPr>
        <p:spPr>
          <a:xfrm>
            <a:off x="406400" y="457200"/>
            <a:ext cx="11175900" cy="4719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Правим баги в django.contrib.admin</a:t>
            </a:r>
            <a:endParaRPr sz="3000"/>
          </a:p>
        </p:txBody>
      </p:sp>
      <p:sp>
        <p:nvSpPr>
          <p:cNvPr id="223" name="Google Shape;223;g1fc0201729a_0_9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en-US"/>
              <a:t>Основная проблема ModelAdmin</a:t>
            </a:r>
            <a:endParaRPr/>
          </a:p>
        </p:txBody>
      </p:sp>
      <p:sp>
        <p:nvSpPr>
          <p:cNvPr id="224" name="Google Shape;224;g1fc0201729a_0_9"/>
          <p:cNvSpPr txBox="1">
            <a:spLocks noGrp="1"/>
          </p:cNvSpPr>
          <p:nvPr>
            <p:ph type="body" idx="2"/>
          </p:nvPr>
        </p:nvSpPr>
        <p:spPr>
          <a:xfrm>
            <a:off x="406400" y="2534600"/>
            <a:ext cx="12192000" cy="69138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lnSpcReduction="10000"/>
          </a:bodyPr>
          <a:lstStyle/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en-US"/>
              <a:t>django.contrib.admin.options row 681</a:t>
            </a: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en-US"/>
              <a:t>Правим быстро и безболезненно. Пример:</a:t>
            </a:r>
            <a:endParaRPr/>
          </a:p>
        </p:txBody>
      </p:sp>
      <p:pic>
        <p:nvPicPr>
          <p:cNvPr id="225" name="Google Shape;225;g1fc0201729a_0_9"/>
          <p:cNvPicPr preferRelativeResize="0"/>
          <p:nvPr/>
        </p:nvPicPr>
        <p:blipFill rotWithShape="1">
          <a:blip r:embed="rId3">
            <a:alphaModFix/>
          </a:blip>
          <a:srcRect l="5615"/>
          <a:stretch/>
        </p:blipFill>
        <p:spPr>
          <a:xfrm>
            <a:off x="364925" y="3231375"/>
            <a:ext cx="12274952" cy="516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c0201729a_0_16"/>
          <p:cNvSpPr txBox="1">
            <a:spLocks noGrp="1"/>
          </p:cNvSpPr>
          <p:nvPr>
            <p:ph type="body" idx="1"/>
          </p:nvPr>
        </p:nvSpPr>
        <p:spPr>
          <a:xfrm>
            <a:off x="406400" y="457200"/>
            <a:ext cx="11175900" cy="4719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Улучшаем django.contrib.admin</a:t>
            </a:r>
            <a:endParaRPr sz="3000"/>
          </a:p>
        </p:txBody>
      </p:sp>
      <p:sp>
        <p:nvSpPr>
          <p:cNvPr id="231" name="Google Shape;231;g1fc0201729a_0_16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en-US"/>
              <a:t>ModelAdmin.actions like Django-GCBV</a:t>
            </a:r>
            <a:endParaRPr/>
          </a:p>
        </p:txBody>
      </p:sp>
      <p:sp>
        <p:nvSpPr>
          <p:cNvPr id="232" name="Google Shape;232;g1fc0201729a_0_16"/>
          <p:cNvSpPr txBox="1">
            <a:spLocks noGrp="1"/>
          </p:cNvSpPr>
          <p:nvPr>
            <p:ph type="body" idx="2"/>
          </p:nvPr>
        </p:nvSpPr>
        <p:spPr>
          <a:xfrm>
            <a:off x="406400" y="2534600"/>
            <a:ext cx="12192000" cy="69138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lnSpcReduction="10000"/>
          </a:bodyPr>
          <a:lstStyle/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en-US"/>
              <a:t>Делается просто:</a:t>
            </a:r>
            <a:endParaRPr/>
          </a:p>
        </p:txBody>
      </p:sp>
      <p:pic>
        <p:nvPicPr>
          <p:cNvPr id="233" name="Google Shape;233;g1fc0201729a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8451"/>
            <a:ext cx="13004801" cy="1043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0153d2af8e_0_10"/>
          <p:cNvSpPr txBox="1">
            <a:spLocks noGrp="1"/>
          </p:cNvSpPr>
          <p:nvPr>
            <p:ph type="body" idx="1"/>
          </p:nvPr>
        </p:nvSpPr>
        <p:spPr>
          <a:xfrm>
            <a:off x="406400" y="457200"/>
            <a:ext cx="11175900" cy="4719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Улучшаем django.contrib.admin</a:t>
            </a:r>
            <a:endParaRPr sz="3000"/>
          </a:p>
        </p:txBody>
      </p:sp>
      <p:sp>
        <p:nvSpPr>
          <p:cNvPr id="239" name="Google Shape;239;g20153d2af8e_0_10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en-US"/>
              <a:t>ModelAdmin.actions, права доступа</a:t>
            </a:r>
            <a:endParaRPr/>
          </a:p>
        </p:txBody>
      </p:sp>
      <p:sp>
        <p:nvSpPr>
          <p:cNvPr id="240" name="Google Shape;240;g20153d2af8e_0_10"/>
          <p:cNvSpPr txBox="1">
            <a:spLocks noGrp="1"/>
          </p:cNvSpPr>
          <p:nvPr>
            <p:ph type="body" idx="2"/>
          </p:nvPr>
        </p:nvSpPr>
        <p:spPr>
          <a:xfrm>
            <a:off x="406400" y="2534600"/>
            <a:ext cx="12192000" cy="69138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lnSpcReduction="10000"/>
          </a:bodyPr>
          <a:lstStyle/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en-US"/>
              <a:t>@action</a:t>
            </a: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en-US"/>
              <a:t>Error:</a:t>
            </a:r>
            <a:endParaRPr/>
          </a:p>
          <a:p>
            <a:pPr marL="0" lvl="0" indent="0" algn="r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en-US"/>
              <a:t>Исправляем:</a:t>
            </a:r>
            <a:endParaRPr/>
          </a:p>
        </p:txBody>
      </p:sp>
      <p:pic>
        <p:nvPicPr>
          <p:cNvPr id="241" name="Google Shape;241;g20153d2af8e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825" y="3156575"/>
            <a:ext cx="9586075" cy="32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0153d2af8e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075" y="7782975"/>
            <a:ext cx="12098976" cy="3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"/>
          <p:cNvSpPr txBox="1">
            <a:spLocks noGrp="1"/>
          </p:cNvSpPr>
          <p:nvPr>
            <p:ph type="body" idx="1"/>
          </p:nvPr>
        </p:nvSpPr>
        <p:spPr>
          <a:xfrm>
            <a:off x="888950" y="3483300"/>
            <a:ext cx="11226900" cy="27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400"/>
              <a:buNone/>
            </a:pPr>
            <a:r>
              <a:rPr lang="en-US"/>
              <a:t>Вопросы по общей части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400"/>
              <a:buNone/>
            </a:pPr>
            <a:r>
              <a:rPr lang="en-US" sz="3000"/>
              <a:t>(руки или чат)</a:t>
            </a:r>
            <a:endParaRPr/>
          </a:p>
        </p:txBody>
      </p:sp>
      <p:sp>
        <p:nvSpPr>
          <p:cNvPr id="248" name="Google Shape;248;p10"/>
          <p:cNvSpPr txBox="1">
            <a:spLocks noGrp="1"/>
          </p:cNvSpPr>
          <p:nvPr>
            <p:ph type="body" idx="3"/>
          </p:nvPr>
        </p:nvSpPr>
        <p:spPr>
          <a:xfrm>
            <a:off x="406400" y="457200"/>
            <a:ext cx="111759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django.contrib.admin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49" name="Google Shape;249;p10"/>
          <p:cNvSpPr txBox="1">
            <a:spLocks noGrp="1"/>
          </p:cNvSpPr>
          <p:nvPr>
            <p:ph type="sldNum" idx="12"/>
          </p:nvPr>
        </p:nvSpPr>
        <p:spPr>
          <a:xfrm>
            <a:off x="12115853" y="9194800"/>
            <a:ext cx="4779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</a:pPr>
            <a:fld id="{00000000-1234-1234-1234-123412341234}" type="slidenum">
              <a:rPr lang="en-US" sz="2300">
                <a:latin typeface="Arial"/>
                <a:ea typeface="Arial"/>
                <a:cs typeface="Arial"/>
                <a:sym typeface="Arial"/>
              </a:rPr>
              <a:t>17</a:t>
            </a:fld>
            <a:endParaRPr sz="2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0153d2af8e_0_20"/>
          <p:cNvSpPr txBox="1">
            <a:spLocks noGrp="1"/>
          </p:cNvSpPr>
          <p:nvPr>
            <p:ph type="body" idx="1"/>
          </p:nvPr>
        </p:nvSpPr>
        <p:spPr>
          <a:xfrm>
            <a:off x="406400" y="457200"/>
            <a:ext cx="11175900" cy="4719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ModelAdmin. Change_form</a:t>
            </a:r>
            <a:endParaRPr sz="3000"/>
          </a:p>
        </p:txBody>
      </p:sp>
      <p:sp>
        <p:nvSpPr>
          <p:cNvPr id="255" name="Google Shape;255;g20153d2af8e_0_20"/>
          <p:cNvSpPr txBox="1">
            <a:spLocks noGrp="1"/>
          </p:cNvSpPr>
          <p:nvPr>
            <p:ph type="title"/>
          </p:nvPr>
        </p:nvSpPr>
        <p:spPr>
          <a:xfrm>
            <a:off x="406400" y="1309100"/>
            <a:ext cx="12192000" cy="72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en-US" dirty="0" err="1"/>
              <a:t>Change_form</a:t>
            </a:r>
            <a:r>
              <a:rPr lang="en-US" dirty="0"/>
              <a:t> </a:t>
            </a:r>
            <a:r>
              <a:rPr lang="en-US" dirty="0" err="1"/>
              <a:t>терминология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256" name="Google Shape;256;g20153d2af8e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13000"/>
            <a:ext cx="12699999" cy="6547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0153d2af8e_0_29"/>
          <p:cNvSpPr txBox="1">
            <a:spLocks noGrp="1"/>
          </p:cNvSpPr>
          <p:nvPr>
            <p:ph type="body" idx="1"/>
          </p:nvPr>
        </p:nvSpPr>
        <p:spPr>
          <a:xfrm>
            <a:off x="406400" y="457200"/>
            <a:ext cx="11175900" cy="4719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ModelAdmin. Change_form</a:t>
            </a:r>
            <a:endParaRPr sz="3000"/>
          </a:p>
        </p:txBody>
      </p:sp>
      <p:sp>
        <p:nvSpPr>
          <p:cNvPr id="262" name="Google Shape;262;g20153d2af8e_0_29"/>
          <p:cNvSpPr txBox="1">
            <a:spLocks noGrp="1"/>
          </p:cNvSpPr>
          <p:nvPr>
            <p:ph type="title"/>
          </p:nvPr>
        </p:nvSpPr>
        <p:spPr>
          <a:xfrm>
            <a:off x="406400" y="1309100"/>
            <a:ext cx="12192000" cy="72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en-US" dirty="0" err="1"/>
              <a:t>Change_form</a:t>
            </a:r>
            <a:r>
              <a:rPr lang="en-US" dirty="0"/>
              <a:t> </a:t>
            </a:r>
            <a:r>
              <a:rPr lang="en-US" dirty="0" err="1"/>
              <a:t>правка</a:t>
            </a:r>
            <a:endParaRPr dirty="0"/>
          </a:p>
        </p:txBody>
      </p:sp>
      <p:pic>
        <p:nvPicPr>
          <p:cNvPr id="263" name="Google Shape;263;g20153d2af8e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13000"/>
            <a:ext cx="12699999" cy="586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20153d2af8e_0_29"/>
          <p:cNvSpPr txBox="1">
            <a:spLocks noGrp="1"/>
          </p:cNvSpPr>
          <p:nvPr>
            <p:ph type="body" idx="2"/>
          </p:nvPr>
        </p:nvSpPr>
        <p:spPr>
          <a:xfrm>
            <a:off x="406400" y="2743200"/>
            <a:ext cx="12192000" cy="64398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en-US"/>
              <a:t>Реально и просто. Пример: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body" idx="1"/>
          </p:nvPr>
        </p:nvSpPr>
        <p:spPr>
          <a:xfrm>
            <a:off x="406400" y="457200"/>
            <a:ext cx="111759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000"/>
              <a:t>Давайте знакомиться</a:t>
            </a:r>
            <a:endParaRPr sz="3000"/>
          </a:p>
        </p:txBody>
      </p:sp>
      <p:sp>
        <p:nvSpPr>
          <p:cNvPr id="115" name="Google Shape;115;p4"/>
          <p:cNvSpPr txBox="1">
            <a:spLocks noGrp="1"/>
          </p:cNvSpPr>
          <p:nvPr>
            <p:ph type="body" idx="4294967295"/>
          </p:nvPr>
        </p:nvSpPr>
        <p:spPr>
          <a:xfrm>
            <a:off x="406400" y="2374550"/>
            <a:ext cx="6923700" cy="6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fontScale="85000" lnSpcReduction="10000"/>
          </a:bodyPr>
          <a:lstStyle/>
          <a:p>
            <a:pPr marL="457200" lvl="0" indent="-42067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5483"/>
              <a:buAutoNum type="arabicPeriod"/>
            </a:pPr>
            <a:r>
              <a:rPr lang="en-US" sz="3100">
                <a:solidFill>
                  <a:schemeClr val="lt1"/>
                </a:solidFill>
              </a:rPr>
              <a:t>Большая алкогольная история. В 2016г продегустировано ~3000 бутылок вина </a:t>
            </a:r>
            <a:endParaRPr sz="31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>
              <a:solidFill>
                <a:schemeClr val="lt1"/>
              </a:solidFill>
            </a:endParaRPr>
          </a:p>
          <a:p>
            <a:pPr marL="457200" lvl="0" indent="-42067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5483"/>
              <a:buAutoNum type="arabicPeriod"/>
            </a:pPr>
            <a:r>
              <a:rPr lang="en-US" sz="3100">
                <a:solidFill>
                  <a:schemeClr val="lt1"/>
                </a:solidFill>
              </a:rPr>
              <a:t>Выступления на внешних и внутренних профильных конференциях с 2006г</a:t>
            </a:r>
            <a:endParaRPr sz="31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>
              <a:solidFill>
                <a:schemeClr val="lt1"/>
              </a:solidFill>
            </a:endParaRPr>
          </a:p>
          <a:p>
            <a:pPr marL="457200" lvl="0" indent="-42067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5483"/>
              <a:buAutoNum type="arabicPeriod"/>
            </a:pPr>
            <a:r>
              <a:rPr lang="en-US" sz="3100">
                <a:solidFill>
                  <a:schemeClr val="lt1"/>
                </a:solidFill>
              </a:rPr>
              <a:t>С 1997 года в коммерческой разработке. Основной язык разработки Ассемблер. Python/Django c 2015г.</a:t>
            </a:r>
            <a:endParaRPr sz="31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>
              <a:solidFill>
                <a:schemeClr val="lt1"/>
              </a:solidFill>
            </a:endParaRPr>
          </a:p>
          <a:p>
            <a:pPr marL="457200" lvl="0" indent="-42067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5483"/>
              <a:buAutoNum type="arabicPeriod"/>
            </a:pPr>
            <a:r>
              <a:rPr lang="en-US" sz="3100">
                <a:solidFill>
                  <a:schemeClr val="lt1"/>
                </a:solidFill>
              </a:rPr>
              <a:t>Профессиональный инструктор по зимним видам спорта.</a:t>
            </a:r>
            <a:endParaRPr sz="31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>
              <a:solidFill>
                <a:schemeClr val="lt1"/>
              </a:solidFill>
            </a:endParaRPr>
          </a:p>
          <a:p>
            <a:pPr marL="457200" lvl="0" indent="-42067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5483"/>
              <a:buAutoNum type="arabicPeriod"/>
            </a:pPr>
            <a:r>
              <a:rPr lang="en-US" sz="3100">
                <a:solidFill>
                  <a:schemeClr val="lt1"/>
                </a:solidFill>
              </a:rPr>
              <a:t>C 2009г сертифицированный Коуч ECF, c 2017 года коуч/ментор по программированию на Python, преподаватель по Python/Django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</a:pPr>
            <a:r>
              <a:rPr lang="en-US" sz="4200"/>
              <a:t>Мой опыт:</a:t>
            </a:r>
            <a:endParaRPr sz="4200"/>
          </a:p>
        </p:txBody>
      </p:sp>
      <p:sp>
        <p:nvSpPr>
          <p:cNvPr id="117" name="Google Shape;117;p4"/>
          <p:cNvSpPr txBox="1">
            <a:spLocks noGrp="1"/>
          </p:cNvSpPr>
          <p:nvPr>
            <p:ph type="sldNum" idx="12"/>
          </p:nvPr>
        </p:nvSpPr>
        <p:spPr>
          <a:xfrm>
            <a:off x="12186622" y="9194800"/>
            <a:ext cx="406800" cy="398100"/>
          </a:xfrm>
          <a:prstGeom prst="rect">
            <a:avLst/>
          </a:prstGeom>
          <a:noFill/>
          <a:ln>
            <a:noFill/>
          </a:ln>
          <a:effectLst>
            <a:outerShdw blurRad="63500" dist="25400" dir="5400000" rotWithShape="0">
              <a:srgbClr val="000000">
                <a:alpha val="47843"/>
              </a:srgbClr>
            </a:outerShdw>
          </a:effectLst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18" name="Google Shape;118;p4"/>
          <p:cNvSpPr txBox="1"/>
          <p:nvPr/>
        </p:nvSpPr>
        <p:spPr>
          <a:xfrm>
            <a:off x="7788050" y="8165425"/>
            <a:ext cx="3853500" cy="12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lt1"/>
                </a:solidFill>
              </a:rPr>
              <a:t>Максим Данилов,</a:t>
            </a:r>
            <a:endParaRPr sz="3200" b="1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lt1"/>
                </a:solidFill>
              </a:rPr>
              <a:t>aka danilovmy</a:t>
            </a:r>
            <a:endParaRPr sz="3200" b="1">
              <a:solidFill>
                <a:schemeClr val="lt1"/>
              </a:solidFill>
            </a:endParaRPr>
          </a:p>
        </p:txBody>
      </p:sp>
      <p:pic>
        <p:nvPicPr>
          <p:cNvPr id="119" name="Google Shape;119;p4"/>
          <p:cNvPicPr preferRelativeResize="0"/>
          <p:nvPr/>
        </p:nvPicPr>
        <p:blipFill rotWithShape="1">
          <a:blip r:embed="rId3">
            <a:alphaModFix/>
          </a:blip>
          <a:srcRect l="18717" r="16716"/>
          <a:stretch/>
        </p:blipFill>
        <p:spPr>
          <a:xfrm>
            <a:off x="7710825" y="1232975"/>
            <a:ext cx="4475800" cy="6932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0153d2af8e_0_37"/>
          <p:cNvSpPr txBox="1">
            <a:spLocks noGrp="1"/>
          </p:cNvSpPr>
          <p:nvPr>
            <p:ph type="body" idx="1"/>
          </p:nvPr>
        </p:nvSpPr>
        <p:spPr>
          <a:xfrm>
            <a:off x="406400" y="457200"/>
            <a:ext cx="11175900" cy="4719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ModelAdmin. Change_form</a:t>
            </a:r>
            <a:endParaRPr sz="3000"/>
          </a:p>
        </p:txBody>
      </p:sp>
      <p:sp>
        <p:nvSpPr>
          <p:cNvPr id="270" name="Google Shape;270;g20153d2af8e_0_37"/>
          <p:cNvSpPr txBox="1">
            <a:spLocks noGrp="1"/>
          </p:cNvSpPr>
          <p:nvPr>
            <p:ph type="title"/>
          </p:nvPr>
        </p:nvSpPr>
        <p:spPr>
          <a:xfrm>
            <a:off x="406400" y="1189824"/>
            <a:ext cx="12192000" cy="72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en-US" dirty="0" err="1"/>
              <a:t>Change_form</a:t>
            </a:r>
            <a:r>
              <a:rPr lang="en-US" dirty="0"/>
              <a:t> nested inline</a:t>
            </a:r>
            <a:endParaRPr dirty="0"/>
          </a:p>
        </p:txBody>
      </p:sp>
      <p:sp>
        <p:nvSpPr>
          <p:cNvPr id="271" name="Google Shape;271;g20153d2af8e_0_37"/>
          <p:cNvSpPr txBox="1">
            <a:spLocks noGrp="1"/>
          </p:cNvSpPr>
          <p:nvPr>
            <p:ph type="body" idx="2"/>
          </p:nvPr>
        </p:nvSpPr>
        <p:spPr>
          <a:xfrm>
            <a:off x="406400" y="2743200"/>
            <a:ext cx="12192000" cy="64398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en-US"/>
              <a:t>Немного дольше. Читать в статье или в следующих MK</a:t>
            </a:r>
            <a:endParaRPr/>
          </a:p>
        </p:txBody>
      </p:sp>
      <p:pic>
        <p:nvPicPr>
          <p:cNvPr id="272" name="Google Shape;272;g20153d2af8e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31516"/>
            <a:ext cx="13004798" cy="4890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0153d2af8e_0_51"/>
          <p:cNvSpPr txBox="1">
            <a:spLocks noGrp="1"/>
          </p:cNvSpPr>
          <p:nvPr>
            <p:ph type="body" idx="1"/>
          </p:nvPr>
        </p:nvSpPr>
        <p:spPr>
          <a:xfrm>
            <a:off x="406400" y="457200"/>
            <a:ext cx="11175900" cy="4719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ModelAdmin. Change_form binded autocomplete</a:t>
            </a:r>
            <a:endParaRPr sz="3000"/>
          </a:p>
        </p:txBody>
      </p:sp>
      <p:sp>
        <p:nvSpPr>
          <p:cNvPr id="278" name="Google Shape;278;g20153d2af8e_0_51"/>
          <p:cNvSpPr txBox="1">
            <a:spLocks noGrp="1"/>
          </p:cNvSpPr>
          <p:nvPr>
            <p:ph type="title"/>
          </p:nvPr>
        </p:nvSpPr>
        <p:spPr>
          <a:xfrm>
            <a:off x="406400" y="1184932"/>
            <a:ext cx="12192000" cy="72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en-US" dirty="0" err="1"/>
              <a:t>Change_form</a:t>
            </a:r>
            <a:r>
              <a:rPr lang="en-US" dirty="0"/>
              <a:t> autocomplete view</a:t>
            </a:r>
            <a:endParaRPr dirty="0"/>
          </a:p>
        </p:txBody>
      </p:sp>
      <p:sp>
        <p:nvSpPr>
          <p:cNvPr id="279" name="Google Shape;279;g20153d2af8e_0_51"/>
          <p:cNvSpPr txBox="1">
            <a:spLocks noGrp="1"/>
          </p:cNvSpPr>
          <p:nvPr>
            <p:ph type="body" idx="2"/>
          </p:nvPr>
        </p:nvSpPr>
        <p:spPr>
          <a:xfrm>
            <a:off x="406400" y="2743200"/>
            <a:ext cx="12192000" cy="64398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en-US"/>
              <a:t>Настройка ModelAdmin</a:t>
            </a: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0" name="Google Shape;280;g20153d2af8e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94685"/>
            <a:ext cx="13004799" cy="209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0153d2af8e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525" y="5110296"/>
            <a:ext cx="8698826" cy="347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0153d2af8e_0_58"/>
          <p:cNvSpPr txBox="1">
            <a:spLocks noGrp="1"/>
          </p:cNvSpPr>
          <p:nvPr>
            <p:ph type="body" idx="1"/>
          </p:nvPr>
        </p:nvSpPr>
        <p:spPr>
          <a:xfrm>
            <a:off x="406400" y="457200"/>
            <a:ext cx="11175900" cy="4719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ModelAdmin. Change_form binded autocomplete</a:t>
            </a:r>
            <a:endParaRPr sz="3000"/>
          </a:p>
        </p:txBody>
      </p:sp>
      <p:sp>
        <p:nvSpPr>
          <p:cNvPr id="287" name="Google Shape;287;g20153d2af8e_0_58"/>
          <p:cNvSpPr txBox="1">
            <a:spLocks noGrp="1"/>
          </p:cNvSpPr>
          <p:nvPr>
            <p:ph type="title"/>
          </p:nvPr>
        </p:nvSpPr>
        <p:spPr>
          <a:xfrm>
            <a:off x="406400" y="1307625"/>
            <a:ext cx="12192000" cy="72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en-US" dirty="0" err="1"/>
              <a:t>Change_form</a:t>
            </a:r>
            <a:r>
              <a:rPr lang="en-US" dirty="0"/>
              <a:t> depended select</a:t>
            </a:r>
            <a:endParaRPr dirty="0"/>
          </a:p>
        </p:txBody>
      </p:sp>
      <p:sp>
        <p:nvSpPr>
          <p:cNvPr id="288" name="Google Shape;288;g20153d2af8e_0_58"/>
          <p:cNvSpPr txBox="1">
            <a:spLocks noGrp="1"/>
          </p:cNvSpPr>
          <p:nvPr>
            <p:ph type="body" idx="2"/>
          </p:nvPr>
        </p:nvSpPr>
        <p:spPr>
          <a:xfrm>
            <a:off x="406400" y="2743200"/>
            <a:ext cx="12192000" cy="61086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lnSpcReduction="10000"/>
          </a:bodyPr>
          <a:lstStyle/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en-US"/>
              <a:t>Прмер Js в репозитории</a:t>
            </a:r>
            <a:endParaRPr/>
          </a:p>
        </p:txBody>
      </p:sp>
      <p:pic>
        <p:nvPicPr>
          <p:cNvPr id="289" name="Google Shape;289;g20153d2af8e_0_58"/>
          <p:cNvPicPr preferRelativeResize="0"/>
          <p:nvPr/>
        </p:nvPicPr>
        <p:blipFill rotWithShape="1">
          <a:blip r:embed="rId3">
            <a:alphaModFix/>
          </a:blip>
          <a:srcRect r="21172"/>
          <a:stretch/>
        </p:blipFill>
        <p:spPr>
          <a:xfrm>
            <a:off x="1160950" y="2510050"/>
            <a:ext cx="10251449" cy="50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9"/>
          <p:cNvSpPr txBox="1">
            <a:spLocks noGrp="1"/>
          </p:cNvSpPr>
          <p:nvPr>
            <p:ph type="body" idx="4294967295"/>
          </p:nvPr>
        </p:nvSpPr>
        <p:spPr>
          <a:xfrm>
            <a:off x="764600" y="3118500"/>
            <a:ext cx="11836800" cy="57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57200" marR="0" lvl="0" indent="-4552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70"/>
              <a:buFont typeface="Arial"/>
              <a:buAutoNum type="arabicPeriod"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Чертов ForeignRelatedWidget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52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70"/>
              <a:buFont typeface="Arial"/>
              <a:buAutoNum type="arabicPeriod"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Object State Versioning in ModelAdmin, based on the admin_log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52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70"/>
              <a:buFont typeface="Arial"/>
              <a:buAutoNum type="arabicPeriod"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Ошибка multiple admins urls 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52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70"/>
              <a:buFont typeface="Arial"/>
              <a:buAutoNum type="arabicPeriod"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headless DjangoAdmin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52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70"/>
              <a:buFont typeface="Arial"/>
              <a:buAutoNum type="arabicPeriod"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Ошибка ModelAdmin change_form.get_fields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52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70"/>
              <a:buFont typeface="Arial"/>
              <a:buAutoNum type="arabicPeriod"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Устаревший Nestedinline.js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52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70"/>
              <a:buFont typeface="Arial"/>
              <a:buAutoNum type="arabicPeriod"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Related fields with through model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52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70"/>
              <a:buFont typeface="Arial"/>
              <a:buAutoNum type="arabicPeriod"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Другие "not documented" features</a:t>
            </a:r>
            <a:endParaRPr/>
          </a:p>
        </p:txBody>
      </p:sp>
      <p:sp>
        <p:nvSpPr>
          <p:cNvPr id="295" name="Google Shape;295;p9"/>
          <p:cNvSpPr txBox="1">
            <a:spLocks noGrp="1"/>
          </p:cNvSpPr>
          <p:nvPr>
            <p:ph type="title"/>
          </p:nvPr>
        </p:nvSpPr>
        <p:spPr>
          <a:xfrm>
            <a:off x="1269975" y="1583150"/>
            <a:ext cx="12192000" cy="17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490"/>
              <a:buFont typeface="Arial"/>
              <a:buNone/>
            </a:pPr>
            <a:r>
              <a:rPr lang="en-US" sz="9600"/>
              <a:t>Еще не озвучено:</a:t>
            </a:r>
            <a:endParaRPr sz="9600"/>
          </a:p>
        </p:txBody>
      </p:sp>
      <p:sp>
        <p:nvSpPr>
          <p:cNvPr id="296" name="Google Shape;296;p9"/>
          <p:cNvSpPr txBox="1">
            <a:spLocks noGrp="1"/>
          </p:cNvSpPr>
          <p:nvPr>
            <p:ph type="sldNum" idx="12"/>
          </p:nvPr>
        </p:nvSpPr>
        <p:spPr>
          <a:xfrm>
            <a:off x="11968174" y="9194800"/>
            <a:ext cx="6333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</a:pPr>
            <a:fld id="{00000000-1234-1234-1234-123412341234}" type="slidenum">
              <a:rPr lang="en-US" sz="2400">
                <a:latin typeface="Arial"/>
                <a:ea typeface="Arial"/>
                <a:cs typeface="Arial"/>
                <a:sym typeface="Arial"/>
              </a:rPr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0153d2af8e_0_80"/>
          <p:cNvSpPr txBox="1">
            <a:spLocks noGrp="1"/>
          </p:cNvSpPr>
          <p:nvPr>
            <p:ph type="body" idx="1"/>
          </p:nvPr>
        </p:nvSpPr>
        <p:spPr>
          <a:xfrm>
            <a:off x="406400" y="457200"/>
            <a:ext cx="11175900" cy="4719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Пример от участников</a:t>
            </a:r>
            <a:endParaRPr sz="3000"/>
          </a:p>
        </p:txBody>
      </p:sp>
      <p:sp>
        <p:nvSpPr>
          <p:cNvPr id="302" name="Google Shape;302;g20153d2af8e_0_80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en-US"/>
              <a:t>Если остается время</a:t>
            </a:r>
            <a:endParaRPr/>
          </a:p>
        </p:txBody>
      </p:sp>
      <p:sp>
        <p:nvSpPr>
          <p:cNvPr id="303" name="Google Shape;303;g20153d2af8e_0_80"/>
          <p:cNvSpPr txBox="1">
            <a:spLocks noGrp="1"/>
          </p:cNvSpPr>
          <p:nvPr>
            <p:ph type="body" idx="2"/>
          </p:nvPr>
        </p:nvSpPr>
        <p:spPr>
          <a:xfrm>
            <a:off x="406400" y="2743200"/>
            <a:ext cx="12192000" cy="61086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en-US"/>
              <a:t>Решаем задачу участника </a:t>
            </a:r>
            <a:r>
              <a:rPr lang="en-US">
                <a:solidFill>
                  <a:schemeClr val="lt1"/>
                </a:solidFill>
              </a:rPr>
              <a:t>из чата</a:t>
            </a:r>
            <a:r>
              <a:rPr lang="en-US"/>
              <a:t> или ответы на вопросы.</a:t>
            </a: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0153d2af8e_0_45"/>
          <p:cNvSpPr txBox="1">
            <a:spLocks noGrp="1"/>
          </p:cNvSpPr>
          <p:nvPr>
            <p:ph type="body" idx="4294967295"/>
          </p:nvPr>
        </p:nvSpPr>
        <p:spPr>
          <a:xfrm>
            <a:off x="764600" y="3779825"/>
            <a:ext cx="11836800" cy="5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57200" lvl="0" indent="-4552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70"/>
              <a:buAutoNum type="arabicPeriod"/>
            </a:pPr>
            <a:r>
              <a:rPr lang="en-US">
                <a:solidFill>
                  <a:schemeClr val="lt1"/>
                </a:solidFill>
              </a:rPr>
              <a:t>Что ценного сегодня узнали? 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4552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70"/>
              <a:buAutoNum type="arabicPeriod"/>
            </a:pPr>
            <a:r>
              <a:rPr lang="en-US">
                <a:solidFill>
                  <a:schemeClr val="lt1"/>
                </a:solidFill>
              </a:rPr>
              <a:t>Что будете использовать для решения своих задач?</a:t>
            </a:r>
            <a:endParaRPr/>
          </a:p>
        </p:txBody>
      </p:sp>
      <p:sp>
        <p:nvSpPr>
          <p:cNvPr id="309" name="Google Shape;309;g20153d2af8e_0_45"/>
          <p:cNvSpPr txBox="1">
            <a:spLocks noGrp="1"/>
          </p:cNvSpPr>
          <p:nvPr>
            <p:ph type="title"/>
          </p:nvPr>
        </p:nvSpPr>
        <p:spPr>
          <a:xfrm>
            <a:off x="1269975" y="1583150"/>
            <a:ext cx="9505500" cy="16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490"/>
              <a:buFont typeface="Arial"/>
              <a:buNone/>
            </a:pPr>
            <a:r>
              <a:rPr lang="en-US" sz="9600"/>
              <a:t>Выводы (в чат):</a:t>
            </a:r>
            <a:endParaRPr sz="9600"/>
          </a:p>
        </p:txBody>
      </p:sp>
      <p:sp>
        <p:nvSpPr>
          <p:cNvPr id="310" name="Google Shape;310;g20153d2af8e_0_45"/>
          <p:cNvSpPr txBox="1">
            <a:spLocks noGrp="1"/>
          </p:cNvSpPr>
          <p:nvPr>
            <p:ph type="sldNum" idx="12"/>
          </p:nvPr>
        </p:nvSpPr>
        <p:spPr>
          <a:xfrm>
            <a:off x="11968174" y="9194800"/>
            <a:ext cx="6333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</a:pPr>
            <a:fld id="{00000000-1234-1234-1234-123412341234}" type="slidenum">
              <a:rPr lang="en-US" sz="2400">
                <a:latin typeface="Arial"/>
                <a:ea typeface="Arial"/>
                <a:cs typeface="Arial"/>
                <a:sym typeface="Arial"/>
              </a:rPr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0153d2af8e_0_73"/>
          <p:cNvSpPr txBox="1">
            <a:spLocks noGrp="1"/>
          </p:cNvSpPr>
          <p:nvPr>
            <p:ph type="body" idx="4294967295"/>
          </p:nvPr>
        </p:nvSpPr>
        <p:spPr>
          <a:xfrm>
            <a:off x="764600" y="3779825"/>
            <a:ext cx="11836800" cy="5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64444"/>
              <a:buNone/>
            </a:pPr>
            <a:endParaRPr sz="1350">
              <a:solidFill>
                <a:schemeClr val="lt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64444"/>
              <a:buNone/>
            </a:pPr>
            <a:endParaRPr sz="1350">
              <a:solidFill>
                <a:schemeClr val="lt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0" indent="-39100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➢"/>
            </a:pPr>
            <a:r>
              <a:rPr lang="en-US" sz="3300">
                <a:solidFill>
                  <a:schemeClr val="accent1"/>
                </a:solidFill>
                <a:highlight>
                  <a:schemeClr val="dk1"/>
                </a:highlight>
              </a:rPr>
              <a:t>Доступ к исходному коду:</a:t>
            </a:r>
            <a:endParaRPr sz="3300">
              <a:solidFill>
                <a:schemeClr val="accent1"/>
              </a:solidFill>
              <a:highlight>
                <a:schemeClr val="dk1"/>
              </a:highlight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u="sng">
                <a:solidFill>
                  <a:schemeClr val="hlink"/>
                </a:solidFill>
                <a:highlight>
                  <a:schemeClr val="dk1"/>
                </a:highlight>
                <a:hlinkClick r:id="rId3"/>
              </a:rPr>
              <a:t>https://github.com/thinknetica/mk_django_admin</a:t>
            </a:r>
            <a:endParaRPr sz="3300">
              <a:solidFill>
                <a:schemeClr val="accent1"/>
              </a:solidFill>
              <a:highlight>
                <a:schemeClr val="dk1"/>
              </a:highlight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accent1"/>
              </a:solidFill>
              <a:highlight>
                <a:schemeClr val="dk1"/>
              </a:highlight>
            </a:endParaRPr>
          </a:p>
          <a:p>
            <a:pPr marL="914400" lvl="0" indent="-39100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➢"/>
            </a:pPr>
            <a:r>
              <a:rPr lang="en-US" sz="3300">
                <a:solidFill>
                  <a:schemeClr val="accent1"/>
                </a:solidFill>
                <a:highlight>
                  <a:schemeClr val="dk1"/>
                </a:highlight>
              </a:rPr>
              <a:t>Видеозапись встречи.</a:t>
            </a:r>
            <a:endParaRPr sz="3300">
              <a:solidFill>
                <a:schemeClr val="accent1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5000"/>
              <a:buNone/>
            </a:pPr>
            <a:r>
              <a:rPr lang="en-US"/>
              <a:t>Доступна к покупке</a:t>
            </a:r>
            <a:endParaRPr/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5000"/>
              <a:buNone/>
            </a:pPr>
            <a:endParaRPr/>
          </a:p>
          <a:p>
            <a:pPr marL="914400" lvl="0" indent="-39100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➢"/>
            </a:pPr>
            <a:r>
              <a:rPr lang="en-US" sz="3300">
                <a:solidFill>
                  <a:schemeClr val="accent1"/>
                </a:solidFill>
                <a:highlight>
                  <a:schemeClr val="dk1"/>
                </a:highlight>
              </a:rPr>
              <a:t>Выступления про django.model.admin: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5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Django Con us 2022 </a:t>
            </a:r>
            <a:r>
              <a:rPr lang="en-US">
                <a:solidFill>
                  <a:schemeClr val="lt1"/>
                </a:solidFill>
              </a:rPr>
              <a:t>(Oct 2022)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https://youtu.be/G63NLjmCjtc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Django Con eu 2022 </a:t>
            </a:r>
            <a:r>
              <a:rPr lang="en-US">
                <a:solidFill>
                  <a:schemeClr val="lt1"/>
                </a:solidFill>
              </a:rPr>
              <a:t>(Sept 2022)</a:t>
            </a:r>
            <a:r>
              <a:rPr lang="en-US"/>
              <a:t>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https://youtu.be/HJfPkbzcCJQ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PyCon Ru </a:t>
            </a:r>
            <a:r>
              <a:rPr lang="en-US">
                <a:solidFill>
                  <a:schemeClr val="lt1"/>
                </a:solidFill>
              </a:rPr>
              <a:t>(sept 2021)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https://www.youtube.com/watch?v=5tJdO0bkb3A</a:t>
            </a:r>
            <a:endParaRPr/>
          </a:p>
        </p:txBody>
      </p:sp>
      <p:sp>
        <p:nvSpPr>
          <p:cNvPr id="316" name="Google Shape;316;g20153d2af8e_0_73"/>
          <p:cNvSpPr txBox="1">
            <a:spLocks noGrp="1"/>
          </p:cNvSpPr>
          <p:nvPr>
            <p:ph type="title"/>
          </p:nvPr>
        </p:nvSpPr>
        <p:spPr>
          <a:xfrm>
            <a:off x="1269975" y="1583150"/>
            <a:ext cx="9505500" cy="16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841"/>
              <a:buFont typeface="Arial"/>
              <a:buNone/>
            </a:pPr>
            <a:r>
              <a:rPr lang="en-US" sz="7440"/>
              <a:t>Закрепление материала:</a:t>
            </a:r>
            <a:endParaRPr sz="7440">
              <a:solidFill>
                <a:schemeClr val="lt1"/>
              </a:solidFill>
            </a:endParaRPr>
          </a:p>
        </p:txBody>
      </p:sp>
      <p:sp>
        <p:nvSpPr>
          <p:cNvPr id="317" name="Google Shape;317;g20153d2af8e_0_73"/>
          <p:cNvSpPr txBox="1">
            <a:spLocks noGrp="1"/>
          </p:cNvSpPr>
          <p:nvPr>
            <p:ph type="sldNum" idx="12"/>
          </p:nvPr>
        </p:nvSpPr>
        <p:spPr>
          <a:xfrm>
            <a:off x="11968174" y="9194800"/>
            <a:ext cx="6333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</a:pPr>
            <a:fld id="{00000000-1234-1234-1234-123412341234}" type="slidenum">
              <a:rPr lang="en-US" sz="2400">
                <a:latin typeface="Arial"/>
                <a:ea typeface="Arial"/>
                <a:cs typeface="Arial"/>
                <a:sym typeface="Arial"/>
              </a:rPr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00f4c70240_0_1"/>
          <p:cNvSpPr txBox="1">
            <a:spLocks noGrp="1"/>
          </p:cNvSpPr>
          <p:nvPr>
            <p:ph type="body" idx="1"/>
          </p:nvPr>
        </p:nvSpPr>
        <p:spPr>
          <a:xfrm>
            <a:off x="888950" y="3569125"/>
            <a:ext cx="11226900" cy="24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400"/>
              <a:buNone/>
            </a:pPr>
            <a:r>
              <a:rPr lang="en-US"/>
              <a:t>Оставьте обратную связь</a:t>
            </a:r>
            <a:endParaRPr/>
          </a:p>
        </p:txBody>
      </p:sp>
      <p:sp>
        <p:nvSpPr>
          <p:cNvPr id="323" name="Google Shape;323;g200f4c70240_0_1"/>
          <p:cNvSpPr txBox="1">
            <a:spLocks noGrp="1"/>
          </p:cNvSpPr>
          <p:nvPr>
            <p:ph type="body" idx="3"/>
          </p:nvPr>
        </p:nvSpPr>
        <p:spPr>
          <a:xfrm>
            <a:off x="406400" y="457200"/>
            <a:ext cx="111759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django.contrib.admin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4" name="Google Shape;324;g200f4c70240_0_1"/>
          <p:cNvSpPr txBox="1">
            <a:spLocks noGrp="1"/>
          </p:cNvSpPr>
          <p:nvPr>
            <p:ph type="sldNum" idx="12"/>
          </p:nvPr>
        </p:nvSpPr>
        <p:spPr>
          <a:xfrm>
            <a:off x="12115853" y="9194800"/>
            <a:ext cx="4779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</a:pPr>
            <a:fld id="{00000000-1234-1234-1234-123412341234}" type="slidenum">
              <a:rPr lang="en-US" sz="2300">
                <a:latin typeface="Arial"/>
                <a:ea typeface="Arial"/>
                <a:cs typeface="Arial"/>
                <a:sym typeface="Arial"/>
              </a:rPr>
              <a:t>27</a:t>
            </a:fld>
            <a:endParaRPr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7b43587541_0_1"/>
          <p:cNvSpPr txBox="1">
            <a:spLocks noGrp="1"/>
          </p:cNvSpPr>
          <p:nvPr>
            <p:ph type="body" idx="1"/>
          </p:nvPr>
        </p:nvSpPr>
        <p:spPr>
          <a:xfrm>
            <a:off x="406400" y="457200"/>
            <a:ext cx="111759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000">
                <a:solidFill>
                  <a:schemeClr val="lt1"/>
                </a:solidFill>
              </a:rPr>
              <a:t>Работа на вебинаре</a:t>
            </a:r>
            <a:endParaRPr sz="3000"/>
          </a:p>
        </p:txBody>
      </p:sp>
      <p:sp>
        <p:nvSpPr>
          <p:cNvPr id="125" name="Google Shape;125;g17b43587541_0_1"/>
          <p:cNvSpPr txBox="1">
            <a:spLocks noGrp="1"/>
          </p:cNvSpPr>
          <p:nvPr>
            <p:ph type="body" idx="2"/>
          </p:nvPr>
        </p:nvSpPr>
        <p:spPr>
          <a:xfrm>
            <a:off x="548750" y="2107712"/>
            <a:ext cx="12049500" cy="59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ct val="55588"/>
              <a:buNone/>
            </a:pPr>
            <a:endParaRPr/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ct val="44011"/>
              <a:buNone/>
            </a:pPr>
            <a:r>
              <a:rPr lang="en-US" sz="4294">
                <a:solidFill>
                  <a:schemeClr val="lt2"/>
                </a:solidFill>
              </a:rPr>
              <a:t>Как двигаемся по теме? </a:t>
            </a:r>
            <a:endParaRPr sz="4294">
              <a:solidFill>
                <a:schemeClr val="lt2"/>
              </a:solidFill>
            </a:endParaRPr>
          </a:p>
          <a:p>
            <a:pPr marL="457200" lvl="0" indent="-419468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ct val="100000"/>
              <a:buChar char="●"/>
            </a:pPr>
            <a:r>
              <a:rPr lang="en-US" sz="4294"/>
              <a:t>смотрим слайды, слушаем теорию, глядим в примеры кода, спрашиваем.</a:t>
            </a:r>
            <a:endParaRPr sz="4294"/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ct val="44011"/>
              <a:buNone/>
            </a:pPr>
            <a:endParaRPr sz="4294"/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ct val="44010"/>
              <a:buNone/>
            </a:pPr>
            <a:r>
              <a:rPr lang="en-US" sz="4294">
                <a:solidFill>
                  <a:schemeClr val="lt2"/>
                </a:solidFill>
              </a:rPr>
              <a:t>Когда и куда задаем вопросы?</a:t>
            </a:r>
            <a:r>
              <a:rPr lang="en-US" sz="4294"/>
              <a:t> </a:t>
            </a:r>
            <a:endParaRPr sz="4294">
              <a:solidFill>
                <a:schemeClr val="lt1"/>
              </a:solidFill>
            </a:endParaRPr>
          </a:p>
          <a:p>
            <a:pPr marL="457200" lvl="0" indent="-419468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4294">
                <a:solidFill>
                  <a:schemeClr val="lt1"/>
                </a:solidFill>
              </a:rPr>
              <a:t>можно “поднять” руку в реакциях, и спросить голосом.</a:t>
            </a:r>
            <a:endParaRPr sz="4294">
              <a:solidFill>
                <a:schemeClr val="lt1"/>
              </a:solidFill>
            </a:endParaRPr>
          </a:p>
          <a:p>
            <a:pPr marL="457200" lvl="0" indent="-41946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4294">
                <a:solidFill>
                  <a:schemeClr val="lt1"/>
                </a:solidFill>
              </a:rPr>
              <a:t>можно написать вопросы в чат в Zoom </a:t>
            </a:r>
            <a:endParaRPr sz="4294">
              <a:solidFill>
                <a:schemeClr val="lt1"/>
              </a:solidFill>
            </a:endParaRPr>
          </a:p>
          <a:p>
            <a:pPr marL="457200" lvl="0" indent="-41946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4294">
                <a:solidFill>
                  <a:schemeClr val="lt1"/>
                </a:solidFill>
              </a:rPr>
              <a:t>вопросы будем разбирать после каждого блока или в конце встречи.</a:t>
            </a:r>
            <a:endParaRPr sz="4294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500"/>
              </a:spcAft>
              <a:buSzPct val="55588"/>
              <a:buNone/>
            </a:pPr>
            <a:endParaRPr/>
          </a:p>
        </p:txBody>
      </p:sp>
      <p:sp>
        <p:nvSpPr>
          <p:cNvPr id="126" name="Google Shape;126;g17b43587541_0_1"/>
          <p:cNvSpPr txBox="1">
            <a:spLocks noGrp="1"/>
          </p:cNvSpPr>
          <p:nvPr>
            <p:ph type="sldNum" idx="12"/>
          </p:nvPr>
        </p:nvSpPr>
        <p:spPr>
          <a:xfrm>
            <a:off x="12332920" y="9194800"/>
            <a:ext cx="2607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</a:pPr>
            <a:fld id="{00000000-1234-1234-1234-123412341234}" type="slidenum">
              <a:rPr lang="en-US" sz="2400">
                <a:latin typeface="Arial"/>
                <a:ea typeface="Arial"/>
                <a:cs typeface="Arial"/>
                <a:sym typeface="Arial"/>
              </a:rPr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76e8bf254d_0_6"/>
          <p:cNvSpPr txBox="1">
            <a:spLocks noGrp="1"/>
          </p:cNvSpPr>
          <p:nvPr>
            <p:ph type="body" idx="1"/>
          </p:nvPr>
        </p:nvSpPr>
        <p:spPr>
          <a:xfrm>
            <a:off x="406400" y="457200"/>
            <a:ext cx="111759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000">
                <a:solidFill>
                  <a:schemeClr val="lt1"/>
                </a:solidFill>
              </a:rPr>
              <a:t>Чем займемся сегодня </a:t>
            </a:r>
            <a:endParaRPr sz="3000"/>
          </a:p>
        </p:txBody>
      </p:sp>
      <p:sp>
        <p:nvSpPr>
          <p:cNvPr id="132" name="Google Shape;132;g176e8bf254d_0_6"/>
          <p:cNvSpPr txBox="1">
            <a:spLocks noGrp="1"/>
          </p:cNvSpPr>
          <p:nvPr>
            <p:ph type="body" idx="2"/>
          </p:nvPr>
        </p:nvSpPr>
        <p:spPr>
          <a:xfrm>
            <a:off x="406400" y="2673400"/>
            <a:ext cx="12192000" cy="61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</a:pPr>
            <a:r>
              <a:rPr lang="en-US" sz="3200">
                <a:solidFill>
                  <a:schemeClr val="lt1"/>
                </a:solidFill>
              </a:rPr>
              <a:t>Повторение назначения классов django.contrib.admin</a:t>
            </a:r>
            <a:endParaRPr sz="3200">
              <a:solidFill>
                <a:schemeClr val="lt1"/>
              </a:solidFill>
            </a:endParaRPr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</a:pPr>
            <a:r>
              <a:rPr lang="en-US" sz="3200">
                <a:solidFill>
                  <a:schemeClr val="lt1"/>
                </a:solidFill>
              </a:rPr>
              <a:t>Рассмотрим способы исправления ошибок библиотеки</a:t>
            </a:r>
            <a:endParaRPr sz="3200">
              <a:solidFill>
                <a:schemeClr val="lt1"/>
              </a:solidFill>
            </a:endParaRPr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</a:pPr>
            <a:r>
              <a:rPr lang="en-US" sz="3200">
                <a:solidFill>
                  <a:schemeClr val="lt1"/>
                </a:solidFill>
              </a:rPr>
              <a:t>Разберем на примерах работу с Множественными панелями Администраторов.</a:t>
            </a:r>
            <a:endParaRPr sz="3200">
              <a:solidFill>
                <a:schemeClr val="lt1"/>
              </a:solidFill>
            </a:endParaRPr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</a:pPr>
            <a:r>
              <a:rPr lang="en-US" sz="3200">
                <a:solidFill>
                  <a:schemeClr val="lt1"/>
                </a:solidFill>
              </a:rPr>
              <a:t>Обсудим принципы применения представления Автозаполнения</a:t>
            </a:r>
            <a:endParaRPr sz="3200">
              <a:solidFill>
                <a:schemeClr val="lt1"/>
              </a:solidFill>
            </a:endParaRPr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</a:pPr>
            <a:r>
              <a:rPr lang="en-US" sz="3200">
                <a:solidFill>
                  <a:schemeClr val="lt1"/>
                </a:solidFill>
              </a:rPr>
              <a:t>Создадим авто-регистратор администраторов моделей</a:t>
            </a:r>
            <a:endParaRPr sz="3200">
              <a:solidFill>
                <a:schemeClr val="lt1"/>
              </a:solidFill>
            </a:endParaRPr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</a:pPr>
            <a:r>
              <a:rPr lang="en-US" sz="3200">
                <a:solidFill>
                  <a:schemeClr val="lt1"/>
                </a:solidFill>
              </a:rPr>
              <a:t>Посмотрим способы работы с формами правки моделей</a:t>
            </a:r>
            <a:endParaRPr sz="3200">
              <a:solidFill>
                <a:schemeClr val="lt1"/>
              </a:solidFill>
            </a:endParaRPr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</a:pPr>
            <a:r>
              <a:rPr lang="en-US" sz="3200">
                <a:solidFill>
                  <a:schemeClr val="lt1"/>
                </a:solidFill>
              </a:rPr>
              <a:t>попробуем ответить на сложные вопросы от участников (пишите в чат)</a:t>
            </a:r>
            <a:endParaRPr sz="3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500"/>
              </a:spcAft>
              <a:buSzPts val="1890"/>
              <a:buNone/>
            </a:pPr>
            <a:endParaRPr/>
          </a:p>
        </p:txBody>
      </p:sp>
      <p:sp>
        <p:nvSpPr>
          <p:cNvPr id="133" name="Google Shape;133;g176e8bf254d_0_6"/>
          <p:cNvSpPr txBox="1">
            <a:spLocks noGrp="1"/>
          </p:cNvSpPr>
          <p:nvPr>
            <p:ph type="sldNum" idx="12"/>
          </p:nvPr>
        </p:nvSpPr>
        <p:spPr>
          <a:xfrm>
            <a:off x="12332920" y="9194800"/>
            <a:ext cx="2607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</a:pPr>
            <a:fld id="{00000000-1234-1234-1234-123412341234}" type="slidenum">
              <a:rPr lang="en-US" sz="2400">
                <a:latin typeface="Arial"/>
                <a:ea typeface="Arial"/>
                <a:cs typeface="Arial"/>
                <a:sym typeface="Arial"/>
              </a:rPr>
              <a:t>4</a:t>
            </a:fld>
            <a:endParaRPr/>
          </a:p>
        </p:txBody>
      </p:sp>
      <p:sp>
        <p:nvSpPr>
          <p:cNvPr id="134" name="Google Shape;134;g176e8bf254d_0_6"/>
          <p:cNvSpPr txBox="1">
            <a:spLocks noGrp="1"/>
          </p:cNvSpPr>
          <p:nvPr>
            <p:ph type="title" idx="4294967295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500"/>
              </a:spcAft>
              <a:buSzPts val="6000"/>
              <a:buNone/>
            </a:pPr>
            <a:r>
              <a:rPr lang="en-US" sz="3500" b="1">
                <a:highlight>
                  <a:schemeClr val="dk1"/>
                </a:highlight>
              </a:rPr>
              <a:t>Что на повестке дня: </a:t>
            </a:r>
            <a:endParaRPr sz="3500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fa3157d645_0_13"/>
          <p:cNvSpPr txBox="1">
            <a:spLocks noGrp="1"/>
          </p:cNvSpPr>
          <p:nvPr>
            <p:ph type="body" idx="1"/>
          </p:nvPr>
        </p:nvSpPr>
        <p:spPr>
          <a:xfrm>
            <a:off x="795800" y="2899125"/>
            <a:ext cx="11226900" cy="27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400"/>
              <a:buNone/>
            </a:pPr>
            <a:r>
              <a:rPr lang="en-US"/>
              <a:t>Вопросы по вводной части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400"/>
              <a:buNone/>
            </a:pPr>
            <a:r>
              <a:rPr lang="en-US" sz="3000"/>
              <a:t>(руки или чат)</a:t>
            </a:r>
            <a:endParaRPr sz="3000"/>
          </a:p>
        </p:txBody>
      </p:sp>
      <p:sp>
        <p:nvSpPr>
          <p:cNvPr id="140" name="Google Shape;140;g1fa3157d645_0_13"/>
          <p:cNvSpPr txBox="1">
            <a:spLocks noGrp="1"/>
          </p:cNvSpPr>
          <p:nvPr>
            <p:ph type="body" idx="3"/>
          </p:nvPr>
        </p:nvSpPr>
        <p:spPr>
          <a:xfrm>
            <a:off x="406400" y="457200"/>
            <a:ext cx="111759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000">
                <a:solidFill>
                  <a:schemeClr val="lt1"/>
                </a:solidFill>
              </a:rPr>
              <a:t>Ответы на вопросы</a:t>
            </a:r>
            <a:endParaRPr sz="3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1" name="Google Shape;141;g1fa3157d645_0_13"/>
          <p:cNvSpPr txBox="1">
            <a:spLocks noGrp="1"/>
          </p:cNvSpPr>
          <p:nvPr>
            <p:ph type="sldNum" idx="12"/>
          </p:nvPr>
        </p:nvSpPr>
        <p:spPr>
          <a:xfrm>
            <a:off x="12115853" y="9194800"/>
            <a:ext cx="4779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</a:pPr>
            <a:fld id="{00000000-1234-1234-1234-123412341234}" type="slidenum">
              <a:rPr lang="en-US" sz="2300">
                <a:latin typeface="Arial"/>
                <a:ea typeface="Arial"/>
                <a:cs typeface="Arial"/>
                <a:sym typeface="Arial"/>
              </a:rPr>
              <a:t>5</a:t>
            </a:fld>
            <a:endParaRPr sz="2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 txBox="1">
            <a:spLocks noGrp="1"/>
          </p:cNvSpPr>
          <p:nvPr>
            <p:ph type="body" idx="4294967295"/>
          </p:nvPr>
        </p:nvSpPr>
        <p:spPr>
          <a:xfrm>
            <a:off x="406400" y="2629188"/>
            <a:ext cx="12192000" cy="6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70"/>
              <a:buNone/>
            </a:pPr>
            <a:endParaRPr>
              <a:solidFill>
                <a:schemeClr val="lt1"/>
              </a:solidFill>
            </a:endParaRPr>
          </a:p>
          <a:p>
            <a:pPr marL="171450" lvl="0" indent="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70"/>
              <a:buNone/>
            </a:pPr>
            <a:endParaRPr/>
          </a:p>
          <a:p>
            <a:pPr marL="171450" lvl="0" indent="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70"/>
              <a:buNone/>
            </a:pPr>
            <a:endParaRPr/>
          </a:p>
        </p:txBody>
      </p:sp>
      <p:sp>
        <p:nvSpPr>
          <p:cNvPr id="147" name="Google Shape;147;p6"/>
          <p:cNvSpPr txBox="1">
            <a:spLocks noGrp="1"/>
          </p:cNvSpPr>
          <p:nvPr>
            <p:ph type="sldNum" idx="12"/>
          </p:nvPr>
        </p:nvSpPr>
        <p:spPr>
          <a:xfrm>
            <a:off x="12186622" y="9194800"/>
            <a:ext cx="4068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48" name="Google Shape;148;p6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4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37500"/>
              <a:buNone/>
            </a:pPr>
            <a:r>
              <a:rPr lang="en-US" sz="4800"/>
              <a:t>django.contrib.admin:</a:t>
            </a:r>
            <a:endParaRPr sz="480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37500"/>
              <a:buNone/>
            </a:pPr>
            <a:endParaRPr sz="4800"/>
          </a:p>
          <a:p>
            <a:pPr marL="457200" lvl="0" indent="-42862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3500"/>
              <a:t>Не документировано</a:t>
            </a:r>
            <a:endParaRPr sz="3500"/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/>
          </a:p>
          <a:p>
            <a:pPr marL="457200" lvl="0" indent="-42862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3500"/>
              <a:t>Ус</a:t>
            </a:r>
            <a:r>
              <a:rPr lang="en-US" sz="3388"/>
              <a:t>таревший код</a:t>
            </a:r>
            <a:endParaRPr sz="3388"/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88"/>
          </a:p>
          <a:p>
            <a:pPr marL="457200" lvl="0" indent="-42227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3388"/>
              <a:t>Архитектура не согласована с остальным кодом django</a:t>
            </a:r>
            <a:endParaRPr sz="3388"/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88"/>
          </a:p>
          <a:p>
            <a:pPr marL="457200" lvl="0" indent="-42227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3388"/>
              <a:t>Повышенная сложность кода в представлениях</a:t>
            </a:r>
            <a:endParaRPr sz="3388"/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88"/>
          </a:p>
          <a:p>
            <a:pPr marL="457200" lvl="0" indent="-42227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3388"/>
              <a:t>Медленно</a:t>
            </a:r>
            <a:endParaRPr sz="3388"/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88"/>
          </a:p>
          <a:p>
            <a:pPr marL="457200" lvl="0" indent="-42227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3388"/>
              <a:t>Проблемы прав доступа</a:t>
            </a:r>
            <a:endParaRPr sz="3388"/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88"/>
          </a:p>
          <a:p>
            <a:pPr marL="457200" lvl="0" indent="-42227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3388"/>
              <a:t>Проблемы версионирования</a:t>
            </a:r>
            <a:endParaRPr sz="3388"/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88"/>
          </a:p>
          <a:p>
            <a:pPr marL="457200" lvl="0" indent="-42227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3388"/>
              <a:t>Нарушены принципы OOP. FB-OOP</a:t>
            </a:r>
            <a:endParaRPr sz="3388"/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88"/>
          </a:p>
          <a:p>
            <a:pPr marL="457200" lvl="0" indent="-42227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3388"/>
              <a:t>….</a:t>
            </a:r>
            <a:endParaRPr sz="3388"/>
          </a:p>
        </p:txBody>
      </p:sp>
      <p:sp>
        <p:nvSpPr>
          <p:cNvPr id="149" name="Google Shape;149;p6"/>
          <p:cNvSpPr txBox="1"/>
          <p:nvPr/>
        </p:nvSpPr>
        <p:spPr>
          <a:xfrm>
            <a:off x="406400" y="366125"/>
            <a:ext cx="111759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838787"/>
                </a:solidFill>
              </a:rPr>
              <a:t>Проблематика</a:t>
            </a:r>
            <a:endParaRPr sz="3000" b="0" i="0" u="none" strike="noStrike" cap="none">
              <a:solidFill>
                <a:srgbClr val="8387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faf4f0fc2d_0_0"/>
          <p:cNvSpPr txBox="1">
            <a:spLocks noGrp="1"/>
          </p:cNvSpPr>
          <p:nvPr>
            <p:ph type="body" idx="4294967295"/>
          </p:nvPr>
        </p:nvSpPr>
        <p:spPr>
          <a:xfrm>
            <a:off x="406400" y="2629188"/>
            <a:ext cx="12192000" cy="6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70"/>
              <a:buNone/>
            </a:pPr>
            <a:endParaRPr>
              <a:solidFill>
                <a:schemeClr val="lt1"/>
              </a:solidFill>
            </a:endParaRPr>
          </a:p>
          <a:p>
            <a:pPr marL="171450" lvl="0" indent="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70"/>
              <a:buNone/>
            </a:pPr>
            <a:endParaRPr/>
          </a:p>
          <a:p>
            <a:pPr marL="171450" lvl="0" indent="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70"/>
              <a:buNone/>
            </a:pPr>
            <a:endParaRPr/>
          </a:p>
        </p:txBody>
      </p:sp>
      <p:sp>
        <p:nvSpPr>
          <p:cNvPr id="155" name="Google Shape;155;g1faf4f0fc2d_0_0"/>
          <p:cNvSpPr txBox="1">
            <a:spLocks noGrp="1"/>
          </p:cNvSpPr>
          <p:nvPr>
            <p:ph type="sldNum" idx="12"/>
          </p:nvPr>
        </p:nvSpPr>
        <p:spPr>
          <a:xfrm>
            <a:off x="12186622" y="9194800"/>
            <a:ext cx="4068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56" name="Google Shape;156;g1faf4f0fc2d_0_0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800"/>
              <a:t>django.admin.contrib</a:t>
            </a:r>
            <a:endParaRPr sz="4800"/>
          </a:p>
        </p:txBody>
      </p:sp>
      <p:sp>
        <p:nvSpPr>
          <p:cNvPr id="157" name="Google Shape;157;g1faf4f0fc2d_0_0"/>
          <p:cNvSpPr txBox="1"/>
          <p:nvPr/>
        </p:nvSpPr>
        <p:spPr>
          <a:xfrm>
            <a:off x="406400" y="366125"/>
            <a:ext cx="111759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838787"/>
                </a:solidFill>
              </a:rPr>
              <a:t>Терминология</a:t>
            </a:r>
            <a:endParaRPr sz="3000" b="0" i="0" u="none" strike="noStrike" cap="none">
              <a:solidFill>
                <a:srgbClr val="8387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1faf4f0fc2d_0_0"/>
          <p:cNvSpPr txBox="1"/>
          <p:nvPr/>
        </p:nvSpPr>
        <p:spPr>
          <a:xfrm>
            <a:off x="406400" y="2743200"/>
            <a:ext cx="12192000" cy="61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44500" marR="0" lvl="0" indent="-2178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400" b="0" i="0" u="none" strike="noStrike" cap="none">
              <a:solidFill>
                <a:srgbClr val="83878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59" name="Google Shape;159;g1faf4f0fc2d_0_0"/>
          <p:cNvPicPr preferRelativeResize="0"/>
          <p:nvPr/>
        </p:nvPicPr>
        <p:blipFill rotWithShape="1">
          <a:blip r:embed="rId3">
            <a:alphaModFix/>
          </a:blip>
          <a:srcRect r="19568"/>
          <a:stretch/>
        </p:blipFill>
        <p:spPr>
          <a:xfrm>
            <a:off x="215775" y="2323700"/>
            <a:ext cx="10357824" cy="32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1faf4f0fc2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7424" y="5855700"/>
            <a:ext cx="9271826" cy="34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971a2155e3_0_2"/>
          <p:cNvSpPr txBox="1">
            <a:spLocks noGrp="1"/>
          </p:cNvSpPr>
          <p:nvPr>
            <p:ph type="title"/>
          </p:nvPr>
        </p:nvSpPr>
        <p:spPr>
          <a:xfrm>
            <a:off x="200675" y="1562300"/>
            <a:ext cx="12192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37500"/>
              <a:buNone/>
            </a:pPr>
            <a:r>
              <a:rPr lang="en-US" sz="4800"/>
              <a:t>Регистрация приложения администраторов</a:t>
            </a:r>
            <a:endParaRPr sz="4800"/>
          </a:p>
        </p:txBody>
      </p:sp>
      <p:sp>
        <p:nvSpPr>
          <p:cNvPr id="166" name="Google Shape;166;g1971a2155e3_0_2"/>
          <p:cNvSpPr txBox="1">
            <a:spLocks noGrp="1"/>
          </p:cNvSpPr>
          <p:nvPr>
            <p:ph type="body" idx="4294967295"/>
          </p:nvPr>
        </p:nvSpPr>
        <p:spPr>
          <a:xfrm>
            <a:off x="406400" y="2629188"/>
            <a:ext cx="12192000" cy="6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70"/>
              <a:buNone/>
            </a:pPr>
            <a:endParaRPr>
              <a:solidFill>
                <a:schemeClr val="lt1"/>
              </a:solidFill>
            </a:endParaRPr>
          </a:p>
          <a:p>
            <a:pPr marL="171450" lvl="0" indent="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70"/>
              <a:buNone/>
            </a:pPr>
            <a:endParaRPr/>
          </a:p>
          <a:p>
            <a:pPr marL="171450" lvl="0" indent="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70"/>
              <a:buNone/>
            </a:pPr>
            <a:endParaRPr/>
          </a:p>
        </p:txBody>
      </p:sp>
      <p:sp>
        <p:nvSpPr>
          <p:cNvPr id="167" name="Google Shape;167;g1971a2155e3_0_2"/>
          <p:cNvSpPr txBox="1">
            <a:spLocks noGrp="1"/>
          </p:cNvSpPr>
          <p:nvPr>
            <p:ph type="sldNum" idx="12"/>
          </p:nvPr>
        </p:nvSpPr>
        <p:spPr>
          <a:xfrm>
            <a:off x="12186622" y="9194800"/>
            <a:ext cx="4068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68" name="Google Shape;168;g1971a2155e3_0_2"/>
          <p:cNvSpPr txBox="1"/>
          <p:nvPr/>
        </p:nvSpPr>
        <p:spPr>
          <a:xfrm>
            <a:off x="406400" y="366125"/>
            <a:ext cx="111759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838787"/>
                </a:solidFill>
              </a:rPr>
              <a:t>Пример </a:t>
            </a:r>
            <a:r>
              <a:rPr lang="en-US" sz="30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существую</a:t>
            </a:r>
            <a:r>
              <a:rPr lang="en-US" sz="3000">
                <a:solidFill>
                  <a:srgbClr val="838787"/>
                </a:solidFill>
              </a:rPr>
              <a:t>щей проблемы</a:t>
            </a:r>
            <a:endParaRPr sz="3000" b="0" i="0" u="none" strike="noStrike" cap="none">
              <a:solidFill>
                <a:srgbClr val="8387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1971a2155e3_0_2"/>
          <p:cNvSpPr txBox="1"/>
          <p:nvPr/>
        </p:nvSpPr>
        <p:spPr>
          <a:xfrm>
            <a:off x="406400" y="2743200"/>
            <a:ext cx="12192000" cy="61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44500" marR="0" lvl="0" indent="-2178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rPr>
              <a:t>ZTn</a:t>
            </a:r>
            <a:endParaRPr sz="3400">
              <a:solidFill>
                <a:srgbClr val="838787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44500" marR="0" lvl="0" indent="-2178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400">
              <a:solidFill>
                <a:srgbClr val="838787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44500" marR="0" lvl="0" indent="-2178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400">
              <a:solidFill>
                <a:srgbClr val="838787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44500" marR="0" lvl="0" indent="-2178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400">
              <a:solidFill>
                <a:srgbClr val="838787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44500" marR="0" lvl="0" indent="-2178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400">
              <a:solidFill>
                <a:srgbClr val="838787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44500" marR="0" lvl="0" indent="-2178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400">
              <a:solidFill>
                <a:srgbClr val="838787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44500" marR="0" lvl="0" indent="-2178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400">
              <a:solidFill>
                <a:srgbClr val="838787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44500" marR="0" lvl="0" indent="-2178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400">
              <a:solidFill>
                <a:srgbClr val="838787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44500" marR="0" lvl="0" indent="-2178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400">
              <a:solidFill>
                <a:srgbClr val="838787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44500" marR="0" lvl="0" indent="-21780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rPr>
              <a:t>стоит уменьшить сложность с самого начала. Пример:</a:t>
            </a:r>
            <a:endParaRPr sz="3400">
              <a:solidFill>
                <a:srgbClr val="83878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70" name="Google Shape;170;g1971a2155e3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36256"/>
            <a:ext cx="13004801" cy="4481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971a2155e3_0_10"/>
          <p:cNvSpPr txBox="1">
            <a:spLocks noGrp="1"/>
          </p:cNvSpPr>
          <p:nvPr>
            <p:ph type="body" idx="4294967295"/>
          </p:nvPr>
        </p:nvSpPr>
        <p:spPr>
          <a:xfrm>
            <a:off x="406400" y="2629188"/>
            <a:ext cx="12192000" cy="6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70"/>
              <a:buNone/>
            </a:pPr>
            <a:endParaRPr>
              <a:solidFill>
                <a:schemeClr val="lt1"/>
              </a:solidFill>
            </a:endParaRPr>
          </a:p>
          <a:p>
            <a:pPr marL="171450" lvl="0" indent="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70"/>
              <a:buNone/>
            </a:pPr>
            <a:endParaRPr/>
          </a:p>
          <a:p>
            <a:pPr marL="171450" lvl="0" indent="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70"/>
              <a:buNone/>
            </a:pPr>
            <a:endParaRPr/>
          </a:p>
        </p:txBody>
      </p:sp>
      <p:sp>
        <p:nvSpPr>
          <p:cNvPr id="176" name="Google Shape;176;g1971a2155e3_0_10"/>
          <p:cNvSpPr txBox="1">
            <a:spLocks noGrp="1"/>
          </p:cNvSpPr>
          <p:nvPr>
            <p:ph type="sldNum" idx="12"/>
          </p:nvPr>
        </p:nvSpPr>
        <p:spPr>
          <a:xfrm>
            <a:off x="12186622" y="9194800"/>
            <a:ext cx="4068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77" name="Google Shape;177;g1971a2155e3_0_10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800"/>
              <a:t>Регистрация ADMIN-URL</a:t>
            </a:r>
            <a:endParaRPr sz="4800"/>
          </a:p>
        </p:txBody>
      </p:sp>
      <p:sp>
        <p:nvSpPr>
          <p:cNvPr id="178" name="Google Shape;178;g1971a2155e3_0_10"/>
          <p:cNvSpPr txBox="1"/>
          <p:nvPr/>
        </p:nvSpPr>
        <p:spPr>
          <a:xfrm>
            <a:off x="406400" y="366125"/>
            <a:ext cx="111759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Пример существующей проблемы</a:t>
            </a:r>
            <a:endParaRPr sz="3000" b="0" i="0" u="none" strike="noStrike" cap="none">
              <a:solidFill>
                <a:srgbClr val="8387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1971a2155e3_0_10"/>
          <p:cNvSpPr txBox="1"/>
          <p:nvPr/>
        </p:nvSpPr>
        <p:spPr>
          <a:xfrm>
            <a:off x="406400" y="2667000"/>
            <a:ext cx="12192000" cy="61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44500" marR="0" lvl="0" indent="-2178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rPr>
              <a:t>ыв</a:t>
            </a:r>
            <a:endParaRPr sz="3400">
              <a:solidFill>
                <a:srgbClr val="838787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44500" marR="0" lvl="0" indent="-2178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400">
              <a:solidFill>
                <a:srgbClr val="838787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44500" marR="0" lvl="0" indent="-2178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400">
              <a:solidFill>
                <a:srgbClr val="838787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44500" marR="0" lvl="0" indent="-2178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400">
              <a:solidFill>
                <a:srgbClr val="838787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44500" marR="0" lvl="0" indent="-2178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400">
              <a:solidFill>
                <a:srgbClr val="838787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44500" marR="0" lvl="0" indent="-2178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400">
              <a:solidFill>
                <a:srgbClr val="838787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44500" marR="0" lvl="0" indent="-2178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400">
              <a:solidFill>
                <a:srgbClr val="838787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44500" marR="0" lvl="0" indent="-2178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400">
              <a:solidFill>
                <a:srgbClr val="838787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44500" marR="0" lvl="0" indent="-2178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400">
              <a:solidFill>
                <a:srgbClr val="838787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44500" lvl="0" indent="-21780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Пример с оглядкой на будущее:</a:t>
            </a:r>
            <a:endParaRPr sz="3400">
              <a:solidFill>
                <a:srgbClr val="83878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80" name="Google Shape;180;g1971a2155e3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75751"/>
            <a:ext cx="13004798" cy="4706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635</Words>
  <Application>Microsoft Office PowerPoint</Application>
  <PresentationFormat>Custom</PresentationFormat>
  <Paragraphs>258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Helvetica Neue</vt:lpstr>
      <vt:lpstr>Avenir</vt:lpstr>
      <vt:lpstr>New_Template7</vt:lpstr>
      <vt:lpstr>Скрытые возможности Django Admin о которых вы еще, возможно, не знали</vt:lpstr>
      <vt:lpstr>Мой опыт:</vt:lpstr>
      <vt:lpstr>PowerPoint Presentation</vt:lpstr>
      <vt:lpstr>Что на повестке дня: </vt:lpstr>
      <vt:lpstr>PowerPoint Presentation</vt:lpstr>
      <vt:lpstr>django.contrib.admin:  Не документировано  Устаревший код  Архитектура не согласована с остальным кодом django  Повышенная сложность кода в представлениях  Медленно  Проблемы прав доступа  Проблемы версионирования  Нарушены принципы OOP. FB-OOP  ….</vt:lpstr>
      <vt:lpstr>django.admin.contrib</vt:lpstr>
      <vt:lpstr>Регистрация приложения администраторов</vt:lpstr>
      <vt:lpstr>Регистрация ADMIN-URL</vt:lpstr>
      <vt:lpstr>Один сайт с большим количеством администраторов моделей:</vt:lpstr>
      <vt:lpstr>Множественные сайты администраторов моделей. Доступ. </vt:lpstr>
      <vt:lpstr>ModelAdmin. Регистрация. </vt:lpstr>
      <vt:lpstr>ModelAdmin. Отображение. </vt:lpstr>
      <vt:lpstr>Основная проблема ModelAdmin</vt:lpstr>
      <vt:lpstr>ModelAdmin.actions like Django-GCBV</vt:lpstr>
      <vt:lpstr>ModelAdmin.actions, права доступа</vt:lpstr>
      <vt:lpstr>PowerPoint Presentation</vt:lpstr>
      <vt:lpstr>Change_form терминология.</vt:lpstr>
      <vt:lpstr>Change_form правка</vt:lpstr>
      <vt:lpstr>Change_form nested inline</vt:lpstr>
      <vt:lpstr>Change_form autocomplete view</vt:lpstr>
      <vt:lpstr>Change_form depended select</vt:lpstr>
      <vt:lpstr>Еще не озвучено:</vt:lpstr>
      <vt:lpstr>Если остается время</vt:lpstr>
      <vt:lpstr>Выводы (в чат):</vt:lpstr>
      <vt:lpstr>Закрепление материала: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Скрытые возможности Django Admin о которых вы еще, возможно, не знали</dc:title>
  <dc:creator>winePad</dc:creator>
  <cp:lastModifiedBy>winePad</cp:lastModifiedBy>
  <cp:revision>3</cp:revision>
  <dcterms:modified xsi:type="dcterms:W3CDTF">2023-02-02T12:45:33Z</dcterms:modified>
</cp:coreProperties>
</file>